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Default Extension="png" ContentType="image/png"/>
  <Override PartName="/ppt/notesSlides/notesSlide1.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theme/theme1.xml" ContentType="application/vnd.openxmlformats-officedocument.them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docProps/custom.xml" ContentType="application/vnd.openxmlformats-officedocument.custom-properties+xml"/>
  <Override PartName="/ppt/commentAuthors.xml" ContentType="application/vnd.openxmlformats-officedocument.presentationml.commentAuthors+xml"/>
  <Override PartName="/customXml/itemProps4.xml" ContentType="application/vnd.openxmlformats-officedocument.customXmlProperties+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7" r:id="rId5"/>
  </p:sldMasterIdLst>
  <p:notesMasterIdLst>
    <p:notesMasterId r:id="rId7"/>
  </p:notesMasterIdLst>
  <p:sldIdLst>
    <p:sldId id="261" r:id="rId6"/>
  </p:sldIdLst>
  <p:sldSz cx="36576000" cy="27432000"/>
  <p:notesSz cx="7010400" cy="9296400"/>
  <p:defaultTextStyle>
    <a:defPPr>
      <a:defRPr lang="en-US"/>
    </a:defPPr>
    <a:lvl1pPr algn="l" defTabSz="3657600" rtl="0" eaLnBrk="0" fontAlgn="base" hangingPunct="0">
      <a:spcBef>
        <a:spcPct val="0"/>
      </a:spcBef>
      <a:spcAft>
        <a:spcPct val="0"/>
      </a:spcAft>
      <a:defRPr sz="7200" kern="1200">
        <a:solidFill>
          <a:schemeClr val="tx1"/>
        </a:solidFill>
        <a:latin typeface="Arial" pitchFamily="34" charset="0"/>
        <a:ea typeface="+mn-ea"/>
        <a:cs typeface="Arial" pitchFamily="34" charset="0"/>
      </a:defRPr>
    </a:lvl1pPr>
    <a:lvl2pPr marL="1828800" indent="-1371600" algn="l" defTabSz="3657600" rtl="0" eaLnBrk="0" fontAlgn="base" hangingPunct="0">
      <a:spcBef>
        <a:spcPct val="0"/>
      </a:spcBef>
      <a:spcAft>
        <a:spcPct val="0"/>
      </a:spcAft>
      <a:defRPr sz="7200" kern="1200">
        <a:solidFill>
          <a:schemeClr val="tx1"/>
        </a:solidFill>
        <a:latin typeface="Arial" pitchFamily="34" charset="0"/>
        <a:ea typeface="+mn-ea"/>
        <a:cs typeface="Arial" pitchFamily="34" charset="0"/>
      </a:defRPr>
    </a:lvl2pPr>
    <a:lvl3pPr marL="3657600" indent="-2743200" algn="l" defTabSz="3657600" rtl="0" eaLnBrk="0" fontAlgn="base" hangingPunct="0">
      <a:spcBef>
        <a:spcPct val="0"/>
      </a:spcBef>
      <a:spcAft>
        <a:spcPct val="0"/>
      </a:spcAft>
      <a:defRPr sz="7200" kern="1200">
        <a:solidFill>
          <a:schemeClr val="tx1"/>
        </a:solidFill>
        <a:latin typeface="Arial" pitchFamily="34" charset="0"/>
        <a:ea typeface="+mn-ea"/>
        <a:cs typeface="Arial" pitchFamily="34" charset="0"/>
      </a:defRPr>
    </a:lvl3pPr>
    <a:lvl4pPr marL="5486400" indent="-4114800" algn="l" defTabSz="3657600" rtl="0" eaLnBrk="0" fontAlgn="base" hangingPunct="0">
      <a:spcBef>
        <a:spcPct val="0"/>
      </a:spcBef>
      <a:spcAft>
        <a:spcPct val="0"/>
      </a:spcAft>
      <a:defRPr sz="7200" kern="1200">
        <a:solidFill>
          <a:schemeClr val="tx1"/>
        </a:solidFill>
        <a:latin typeface="Arial" pitchFamily="34" charset="0"/>
        <a:ea typeface="+mn-ea"/>
        <a:cs typeface="Arial" pitchFamily="34" charset="0"/>
      </a:defRPr>
    </a:lvl4pPr>
    <a:lvl5pPr marL="7315200" indent="-5486400" algn="l" defTabSz="3657600" rtl="0" eaLnBrk="0" fontAlgn="base" hangingPunct="0">
      <a:spcBef>
        <a:spcPct val="0"/>
      </a:spcBef>
      <a:spcAft>
        <a:spcPct val="0"/>
      </a:spcAft>
      <a:defRPr sz="7200" kern="1200">
        <a:solidFill>
          <a:schemeClr val="tx1"/>
        </a:solidFill>
        <a:latin typeface="Arial" pitchFamily="34" charset="0"/>
        <a:ea typeface="+mn-ea"/>
        <a:cs typeface="Arial" pitchFamily="34" charset="0"/>
      </a:defRPr>
    </a:lvl5pPr>
    <a:lvl6pPr marL="2286000" algn="l" defTabSz="914400" rtl="0" eaLnBrk="1" latinLnBrk="0" hangingPunct="1">
      <a:defRPr sz="7200" kern="1200">
        <a:solidFill>
          <a:schemeClr val="tx1"/>
        </a:solidFill>
        <a:latin typeface="Arial" pitchFamily="34" charset="0"/>
        <a:ea typeface="+mn-ea"/>
        <a:cs typeface="Arial" pitchFamily="34" charset="0"/>
      </a:defRPr>
    </a:lvl6pPr>
    <a:lvl7pPr marL="2743200" algn="l" defTabSz="914400" rtl="0" eaLnBrk="1" latinLnBrk="0" hangingPunct="1">
      <a:defRPr sz="7200" kern="1200">
        <a:solidFill>
          <a:schemeClr val="tx1"/>
        </a:solidFill>
        <a:latin typeface="Arial" pitchFamily="34" charset="0"/>
        <a:ea typeface="+mn-ea"/>
        <a:cs typeface="Arial" pitchFamily="34" charset="0"/>
      </a:defRPr>
    </a:lvl7pPr>
    <a:lvl8pPr marL="3200400" algn="l" defTabSz="914400" rtl="0" eaLnBrk="1" latinLnBrk="0" hangingPunct="1">
      <a:defRPr sz="7200" kern="1200">
        <a:solidFill>
          <a:schemeClr val="tx1"/>
        </a:solidFill>
        <a:latin typeface="Arial" pitchFamily="34" charset="0"/>
        <a:ea typeface="+mn-ea"/>
        <a:cs typeface="Arial" pitchFamily="34" charset="0"/>
      </a:defRPr>
    </a:lvl8pPr>
    <a:lvl9pPr marL="3657600" algn="l" defTabSz="914400" rtl="0" eaLnBrk="1" latinLnBrk="0" hangingPunct="1">
      <a:defRPr sz="7200" kern="1200">
        <a:solidFill>
          <a:schemeClr val="tx1"/>
        </a:solidFill>
        <a:latin typeface="Arial" pitchFamily="34" charset="0"/>
        <a:ea typeface="+mn-ea"/>
        <a:cs typeface="Arial" pitchFamily="34" charset="0"/>
      </a:defRPr>
    </a:lvl9pPr>
  </p:defaultTextStyle>
  <p:extLst>
    <p:ext uri="{EFAFB233-063F-42B5-8137-9DF3F51BA10A}">
      <p15:sldGuideLst xmlns:p15="http://schemas.microsoft.com/office/powerpoint/2012/main" xmlns="">
        <p15:guide id="1" orient="horz" pos="8640" userDrawn="1">
          <p15:clr>
            <a:srgbClr val="A4A3A4"/>
          </p15:clr>
        </p15:guide>
        <p15:guide id="2" pos="1152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Cohen" initials="RC" lastIdx="4" clrIdx="0">
    <p:extLst>
      <p:ext uri="{19B8F6BF-5375-455C-9EA6-DF929625EA0E}">
        <p15:presenceInfo xmlns:p15="http://schemas.microsoft.com/office/powerpoint/2012/main" xmlns="" userId="Russell Coh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6400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64" autoAdjust="0"/>
    <p:restoredTop sz="96866" autoAdjust="0"/>
  </p:normalViewPr>
  <p:slideViewPr>
    <p:cSldViewPr>
      <p:cViewPr>
        <p:scale>
          <a:sx n="20" d="100"/>
          <a:sy n="20" d="100"/>
        </p:scale>
        <p:origin x="-1188" y="-56"/>
      </p:cViewPr>
      <p:guideLst>
        <p:guide orient="horz" pos="8640"/>
        <p:guide pos="11520"/>
      </p:guideLst>
    </p:cSldViewPr>
  </p:slideViewPr>
  <p:notesTextViewPr>
    <p:cViewPr>
      <p:scale>
        <a:sx n="100" d="100"/>
        <a:sy n="100" d="100"/>
      </p:scale>
      <p:origin x="0" y="0"/>
    </p:cViewPr>
  </p:notesTextViewPr>
  <p:sorterViewPr>
    <p:cViewPr varScale="1">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1.xml"/><Relationship Id="rId1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03317668-0571-450D-AB9B-6C372BA96705}" type="datetimeFigureOut">
              <a:rPr lang="en-US" smtClean="0"/>
              <a:pPr/>
              <a:t>7/20/2020</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755FCEC-25C9-4374-9481-09CDE899297E}" type="slidenum">
              <a:rPr lang="en-US" smtClean="0"/>
              <a:pPr/>
              <a:t>‹#›</a:t>
            </a:fld>
            <a:endParaRPr lang="en-US" dirty="0"/>
          </a:p>
        </p:txBody>
      </p:sp>
    </p:spTree>
    <p:extLst>
      <p:ext uri="{BB962C8B-B14F-4D97-AF65-F5344CB8AC3E}">
        <p14:creationId xmlns:p14="http://schemas.microsoft.com/office/powerpoint/2010/main" xmlns="" val="2847697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pPr marL="174730" lvl="2" indent="-174730">
              <a:buFont typeface="Arial" charset="0"/>
              <a:buChar char="•"/>
            </a:pPr>
            <a:r>
              <a:rPr lang="en-US" sz="1400" dirty="0"/>
              <a:t>Small/medium/large funding/staffing</a:t>
            </a:r>
          </a:p>
          <a:p>
            <a:pPr marL="649469" lvl="3" indent="-174730">
              <a:buFont typeface="Arial" charset="0"/>
              <a:buChar char="•"/>
            </a:pPr>
            <a:r>
              <a:rPr lang="en-US" sz="1400" dirty="0"/>
              <a:t>Small &lt;$250K (~1 man year)</a:t>
            </a:r>
          </a:p>
          <a:p>
            <a:pPr marL="649469" lvl="3" indent="-174730">
              <a:buFont typeface="Arial" charset="0"/>
              <a:buChar char="•"/>
            </a:pPr>
            <a:r>
              <a:rPr lang="en-US" sz="1400" dirty="0"/>
              <a:t>Medium $250K -  $1M</a:t>
            </a:r>
          </a:p>
          <a:p>
            <a:pPr marL="649469" lvl="3" indent="-174730">
              <a:buFont typeface="Arial" charset="0"/>
              <a:buChar char="•"/>
            </a:pPr>
            <a:r>
              <a:rPr lang="en-US" sz="1400" dirty="0"/>
              <a:t>Large &gt; $1M</a:t>
            </a:r>
          </a:p>
          <a:p>
            <a:pPr marL="474739" lvl="3" indent="0">
              <a:buFont typeface="Arial" charset="0"/>
              <a:buNone/>
            </a:pPr>
            <a:endParaRPr lang="en-US" sz="1400" dirty="0"/>
          </a:p>
          <a:p>
            <a:pPr marL="0" marR="0" lvl="2"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b="1" dirty="0"/>
              <a:t>Talking Points</a:t>
            </a:r>
          </a:p>
          <a:p>
            <a:pPr marL="0" marR="0" lvl="2"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400" b="1" dirty="0"/>
          </a:p>
          <a:p>
            <a:pPr marL="0" indent="0">
              <a:lnSpc>
                <a:spcPct val="95000"/>
              </a:lnSpc>
              <a:spcBef>
                <a:spcPts val="2400"/>
              </a:spcBef>
              <a:buNone/>
              <a:defRPr/>
            </a:pPr>
            <a:r>
              <a:rPr lang="en-US" sz="2000" b="1" dirty="0">
                <a:solidFill>
                  <a:srgbClr val="800000"/>
                </a:solidFill>
                <a:latin typeface="Arial Black" pitchFamily="34" charset="0"/>
                <a:ea typeface="Arial" pitchFamily="1" charset="0"/>
                <a:cs typeface="Arial" pitchFamily="1" charset="0"/>
              </a:rPr>
              <a:t>ARL Contribution</a:t>
            </a:r>
          </a:p>
          <a:p>
            <a:pPr marL="182880" lvl="0" indent="-182880">
              <a:spcBef>
                <a:spcPts val="0"/>
              </a:spcBef>
              <a:buFont typeface="Arial" panose="020B0604020202020204" pitchFamily="34" charset="0"/>
              <a:buChar char="•"/>
              <a:defRPr/>
            </a:pPr>
            <a:r>
              <a:rPr lang="en-US" sz="1200" dirty="0">
                <a:solidFill>
                  <a:prstClr val="black"/>
                </a:solidFill>
                <a:latin typeface="Arial" pitchFamily="34" charset="0"/>
                <a:cs typeface="Arial" pitchFamily="34" charset="0"/>
              </a:rPr>
              <a:t>In what parts of this research does ARL lead the scientific community? </a:t>
            </a:r>
          </a:p>
          <a:p>
            <a:pPr marL="182880" lvl="0" indent="-182880">
              <a:spcBef>
                <a:spcPts val="0"/>
              </a:spcBef>
              <a:buFont typeface="Arial" panose="020B0604020202020204" pitchFamily="34" charset="0"/>
              <a:buChar char="•"/>
              <a:defRPr/>
            </a:pPr>
            <a:r>
              <a:rPr lang="en-US" sz="1200" dirty="0">
                <a:solidFill>
                  <a:prstClr val="black"/>
                </a:solidFill>
                <a:latin typeface="Arial" pitchFamily="34" charset="0"/>
                <a:cs typeface="Arial" pitchFamily="34" charset="0"/>
              </a:rPr>
              <a:t>What is ARL’s niche?</a:t>
            </a:r>
          </a:p>
          <a:p>
            <a:pPr marL="182880" lvl="0" indent="-182880">
              <a:spcBef>
                <a:spcPts val="0"/>
              </a:spcBef>
              <a:buFont typeface="Arial" panose="020B0604020202020204" pitchFamily="34" charset="0"/>
              <a:buChar char="•"/>
              <a:defRPr/>
            </a:pPr>
            <a:r>
              <a:rPr lang="en-US" sz="1200" dirty="0">
                <a:solidFill>
                  <a:prstClr val="black"/>
                </a:solidFill>
                <a:latin typeface="Arial" pitchFamily="34" charset="0"/>
                <a:cs typeface="Arial" pitchFamily="34" charset="0"/>
              </a:rPr>
              <a:t>Identify complementary work occurring in other parts of ARL.</a:t>
            </a:r>
          </a:p>
          <a:p>
            <a:pPr marL="640080" lvl="0" indent="-640080">
              <a:spcBef>
                <a:spcPts val="0"/>
              </a:spcBef>
              <a:defRPr/>
            </a:pPr>
            <a:endParaRPr lang="en-US" sz="1200" dirty="0">
              <a:solidFill>
                <a:prstClr val="black"/>
              </a:solidFill>
              <a:latin typeface="Arial" pitchFamily="34" charset="0"/>
              <a:cs typeface="Arial" pitchFamily="34" charset="0"/>
            </a:endParaRPr>
          </a:p>
          <a:p>
            <a:pPr marL="0" lvl="0" indent="0">
              <a:lnSpc>
                <a:spcPct val="95000"/>
              </a:lnSpc>
              <a:spcBef>
                <a:spcPts val="2400"/>
              </a:spcBef>
              <a:buNone/>
              <a:defRPr/>
            </a:pPr>
            <a:r>
              <a:rPr lang="en-US" sz="5500" b="1" dirty="0">
                <a:solidFill>
                  <a:srgbClr val="800000"/>
                </a:solidFill>
                <a:latin typeface="Arial Black" pitchFamily="34" charset="0"/>
                <a:ea typeface="Arial" pitchFamily="1" charset="0"/>
                <a:cs typeface="Arial" pitchFamily="1" charset="0"/>
              </a:rPr>
              <a:t>Collaborations</a:t>
            </a:r>
          </a:p>
          <a:p>
            <a:pPr marL="182880" lvl="1" indent="-182880">
              <a:spcBef>
                <a:spcPts val="0"/>
              </a:spcBef>
              <a:buFont typeface="Arial" panose="020B0604020202020204" pitchFamily="34" charset="0"/>
              <a:buChar char="•"/>
              <a:tabLst>
                <a:tab pos="533400" algn="l"/>
              </a:tabLst>
              <a:defRPr/>
            </a:pPr>
            <a:r>
              <a:rPr lang="en-US" sz="4000" dirty="0">
                <a:solidFill>
                  <a:prstClr val="black"/>
                </a:solidFill>
                <a:latin typeface="Arial" pitchFamily="34" charset="0"/>
                <a:cs typeface="Arial" pitchFamily="34" charset="0"/>
              </a:rPr>
              <a:t>Discuss internal and external partners, their affiliations, and  the contribution of each to this project.</a:t>
            </a:r>
          </a:p>
          <a:p>
            <a:pPr marL="182880" lvl="1" indent="-182880">
              <a:spcBef>
                <a:spcPts val="0"/>
              </a:spcBef>
              <a:buFont typeface="Arial" panose="020B0604020202020204" pitchFamily="34" charset="0"/>
              <a:buChar char="•"/>
              <a:tabLst>
                <a:tab pos="533400" algn="l"/>
              </a:tabLst>
              <a:defRPr/>
            </a:pPr>
            <a:r>
              <a:rPr lang="en-US" sz="4000" dirty="0">
                <a:solidFill>
                  <a:prstClr val="black"/>
                </a:solidFill>
                <a:latin typeface="Arial" pitchFamily="34" charset="0"/>
                <a:cs typeface="Arial" pitchFamily="34" charset="0"/>
              </a:rPr>
              <a:t>Include email addresses of the ARL PIs.</a:t>
            </a:r>
          </a:p>
          <a:p>
            <a:pPr marL="640080" lvl="0" indent="-640080">
              <a:spcBef>
                <a:spcPts val="0"/>
              </a:spcBef>
              <a:defRPr/>
            </a:pPr>
            <a:endParaRPr lang="en-US" sz="1200" dirty="0">
              <a:solidFill>
                <a:prstClr val="black"/>
              </a:solidFill>
              <a:latin typeface="Arial" pitchFamily="34" charset="0"/>
              <a:cs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0755FCEC-25C9-4374-9481-09CDE899297E}" type="slidenum">
              <a:rPr lang="en-US" smtClean="0"/>
              <a:pPr/>
              <a:t>1</a:t>
            </a:fld>
            <a:endParaRPr lang="en-US" dirty="0"/>
          </a:p>
        </p:txBody>
      </p:sp>
    </p:spTree>
    <p:extLst>
      <p:ext uri="{BB962C8B-B14F-4D97-AF65-F5344CB8AC3E}">
        <p14:creationId xmlns:p14="http://schemas.microsoft.com/office/powerpoint/2010/main" xmlns="" val="3583593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er 2 and 3">
    <p:spTree>
      <p:nvGrpSpPr>
        <p:cNvPr id="1" name=""/>
        <p:cNvGrpSpPr/>
        <p:nvPr/>
      </p:nvGrpSpPr>
      <p:grpSpPr>
        <a:xfrm>
          <a:off x="0" y="0"/>
          <a:ext cx="0" cy="0"/>
          <a:chOff x="0" y="0"/>
          <a:chExt cx="0" cy="0"/>
        </a:xfrm>
      </p:grpSpPr>
      <p:sp>
        <p:nvSpPr>
          <p:cNvPr id="5" name="Title Placeholder 5"/>
          <p:cNvSpPr>
            <a:spLocks noGrp="1"/>
          </p:cNvSpPr>
          <p:nvPr>
            <p:ph type="title"/>
          </p:nvPr>
        </p:nvSpPr>
        <p:spPr>
          <a:xfrm>
            <a:off x="14039850" y="876300"/>
            <a:ext cx="21469350" cy="3276600"/>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xmlns="" val="26459619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876300" y="876300"/>
            <a:ext cx="12287250" cy="3276600"/>
          </a:xfrm>
          <a:prstGeom prst="rect">
            <a:avLst/>
          </a:prstGeom>
        </p:spPr>
      </p:pic>
      <p:sp>
        <p:nvSpPr>
          <p:cNvPr id="6" name="Title Placeholder 5"/>
          <p:cNvSpPr>
            <a:spLocks noGrp="1"/>
          </p:cNvSpPr>
          <p:nvPr>
            <p:ph type="title"/>
          </p:nvPr>
        </p:nvSpPr>
        <p:spPr>
          <a:xfrm>
            <a:off x="14039850" y="876300"/>
            <a:ext cx="21469350" cy="3276600"/>
          </a:xfrm>
          <a:prstGeom prst="rect">
            <a:avLst/>
          </a:prstGeom>
        </p:spPr>
        <p:txBody>
          <a:bodyPr vert="horz" lIns="91440" tIns="45720" rIns="91440" bIns="45720" rtlCol="0" anchor="ctr">
            <a:normAutofit/>
          </a:bodyPr>
          <a:lstStyle/>
          <a:p>
            <a:r>
              <a:rPr lang="en-US"/>
              <a:t>Click to edit Master title style</a:t>
            </a:r>
          </a:p>
        </p:txBody>
      </p:sp>
      <p:sp>
        <p:nvSpPr>
          <p:cNvPr id="12" name="Text Placeholder 7"/>
          <p:cNvSpPr txBox="1">
            <a:spLocks/>
          </p:cNvSpPr>
          <p:nvPr userDrawn="1"/>
        </p:nvSpPr>
        <p:spPr>
          <a:xfrm>
            <a:off x="0" y="54429"/>
            <a:ext cx="36576000" cy="956418"/>
          </a:xfrm>
          <a:prstGeom prst="rect">
            <a:avLst/>
          </a:prstGeom>
        </p:spPr>
        <p:txBody>
          <a:bodyPr>
            <a:normAutofit/>
          </a:bodyPr>
          <a:lstStyle>
            <a:lvl1pPr marL="1440180" indent="-1440180" algn="l" defTabSz="3840480" rtl="0" eaLnBrk="0" fontAlgn="base" hangingPunct="0">
              <a:spcBef>
                <a:spcPct val="20000"/>
              </a:spcBef>
              <a:spcAft>
                <a:spcPct val="0"/>
              </a:spcAft>
              <a:buFont typeface="Arial" pitchFamily="34" charset="0"/>
              <a:buChar char="•"/>
              <a:defRPr sz="13440" kern="1200">
                <a:solidFill>
                  <a:schemeClr val="tx1"/>
                </a:solidFill>
                <a:latin typeface="+mn-lt"/>
                <a:ea typeface="+mn-ea"/>
                <a:cs typeface="+mn-cs"/>
              </a:defRPr>
            </a:lvl1pPr>
            <a:lvl2pPr marL="3120390" indent="-1200150" algn="l" defTabSz="3840480" rtl="0" eaLnBrk="0" fontAlgn="base" hangingPunct="0">
              <a:spcBef>
                <a:spcPct val="20000"/>
              </a:spcBef>
              <a:spcAft>
                <a:spcPct val="0"/>
              </a:spcAft>
              <a:buFont typeface="Arial" pitchFamily="34" charset="0"/>
              <a:buChar char="–"/>
              <a:defRPr sz="11760" kern="1200">
                <a:solidFill>
                  <a:schemeClr val="tx1"/>
                </a:solidFill>
                <a:latin typeface="+mn-lt"/>
                <a:ea typeface="+mn-ea"/>
                <a:cs typeface="+mn-cs"/>
              </a:defRPr>
            </a:lvl2pPr>
            <a:lvl3pPr marL="4800600" indent="-960120" algn="l" defTabSz="3840480" rtl="0" eaLnBrk="0" fontAlgn="base" hangingPunct="0">
              <a:spcBef>
                <a:spcPct val="20000"/>
              </a:spcBef>
              <a:spcAft>
                <a:spcPct val="0"/>
              </a:spcAft>
              <a:buFont typeface="Arial" pitchFamily="34" charset="0"/>
              <a:buChar char="•"/>
              <a:defRPr sz="10080" kern="1200">
                <a:solidFill>
                  <a:schemeClr val="tx1"/>
                </a:solidFill>
                <a:latin typeface="+mn-lt"/>
                <a:ea typeface="+mn-ea"/>
                <a:cs typeface="+mn-cs"/>
              </a:defRPr>
            </a:lvl3pPr>
            <a:lvl4pPr marL="672084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4pPr>
            <a:lvl5pPr marL="864108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5pPr>
            <a:lvl6pPr marL="1056132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156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80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204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9pPr>
          </a:lstStyle>
          <a:p>
            <a:pPr marL="0" indent="0" algn="ctr">
              <a:buNone/>
            </a:pPr>
            <a:r>
              <a:rPr lang="en-US" sz="3429" dirty="0"/>
              <a:t>UNCLASSIFIED</a:t>
            </a:r>
          </a:p>
        </p:txBody>
      </p:sp>
      <p:sp>
        <p:nvSpPr>
          <p:cNvPr id="13" name="Text Placeholder 7"/>
          <p:cNvSpPr txBox="1">
            <a:spLocks/>
          </p:cNvSpPr>
          <p:nvPr userDrawn="1"/>
        </p:nvSpPr>
        <p:spPr>
          <a:xfrm>
            <a:off x="72571" y="35839476"/>
            <a:ext cx="27432000" cy="736524"/>
          </a:xfrm>
          <a:prstGeom prst="rect">
            <a:avLst/>
          </a:prstGeom>
        </p:spPr>
        <p:txBody>
          <a:bodyPr>
            <a:normAutofit/>
          </a:bodyPr>
          <a:lstStyle>
            <a:lvl1pPr marL="1440180" indent="-1440180" algn="l" defTabSz="3840480" rtl="0" eaLnBrk="0" fontAlgn="base" hangingPunct="0">
              <a:spcBef>
                <a:spcPct val="20000"/>
              </a:spcBef>
              <a:spcAft>
                <a:spcPct val="0"/>
              </a:spcAft>
              <a:buFont typeface="Arial" pitchFamily="34" charset="0"/>
              <a:buChar char="•"/>
              <a:defRPr sz="13440" kern="1200">
                <a:solidFill>
                  <a:schemeClr val="tx1"/>
                </a:solidFill>
                <a:latin typeface="+mn-lt"/>
                <a:ea typeface="+mn-ea"/>
                <a:cs typeface="+mn-cs"/>
              </a:defRPr>
            </a:lvl1pPr>
            <a:lvl2pPr marL="3120390" indent="-1200150" algn="l" defTabSz="3840480" rtl="0" eaLnBrk="0" fontAlgn="base" hangingPunct="0">
              <a:spcBef>
                <a:spcPct val="20000"/>
              </a:spcBef>
              <a:spcAft>
                <a:spcPct val="0"/>
              </a:spcAft>
              <a:buFont typeface="Arial" pitchFamily="34" charset="0"/>
              <a:buChar char="–"/>
              <a:defRPr sz="11760" kern="1200">
                <a:solidFill>
                  <a:schemeClr val="tx1"/>
                </a:solidFill>
                <a:latin typeface="+mn-lt"/>
                <a:ea typeface="+mn-ea"/>
                <a:cs typeface="+mn-cs"/>
              </a:defRPr>
            </a:lvl2pPr>
            <a:lvl3pPr marL="4800600" indent="-960120" algn="l" defTabSz="3840480" rtl="0" eaLnBrk="0" fontAlgn="base" hangingPunct="0">
              <a:spcBef>
                <a:spcPct val="20000"/>
              </a:spcBef>
              <a:spcAft>
                <a:spcPct val="0"/>
              </a:spcAft>
              <a:buFont typeface="Arial" pitchFamily="34" charset="0"/>
              <a:buChar char="•"/>
              <a:defRPr sz="10080" kern="1200">
                <a:solidFill>
                  <a:schemeClr val="tx1"/>
                </a:solidFill>
                <a:latin typeface="+mn-lt"/>
                <a:ea typeface="+mn-ea"/>
                <a:cs typeface="+mn-cs"/>
              </a:defRPr>
            </a:lvl3pPr>
            <a:lvl4pPr marL="672084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4pPr>
            <a:lvl5pPr marL="864108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5pPr>
            <a:lvl6pPr marL="1056132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156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80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204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9pPr>
          </a:lstStyle>
          <a:p>
            <a:pPr marL="0" indent="0" algn="ctr">
              <a:buNone/>
            </a:pPr>
            <a:r>
              <a:rPr lang="en-US" sz="3429" dirty="0"/>
              <a:t>UNCLASSIFIED</a:t>
            </a:r>
          </a:p>
        </p:txBody>
      </p:sp>
      <p:sp>
        <p:nvSpPr>
          <p:cNvPr id="14" name="Title Placeholder 4"/>
          <p:cNvSpPr txBox="1">
            <a:spLocks/>
          </p:cNvSpPr>
          <p:nvPr userDrawn="1"/>
        </p:nvSpPr>
        <p:spPr>
          <a:xfrm>
            <a:off x="14039850" y="876300"/>
            <a:ext cx="21469350" cy="3276600"/>
          </a:xfrm>
          <a:prstGeom prst="rect">
            <a:avLst/>
          </a:prstGeom>
        </p:spPr>
        <p:txBody>
          <a:bodyPr vert="horz" lIns="91440" tIns="45720" rIns="91440" bIns="45720" rtlCol="0" anchor="ctr">
            <a:normAutofit/>
          </a:bodyPr>
          <a:lstStyle>
            <a:lvl1pPr algn="ctr" defTabSz="2057441" rtl="0" eaLnBrk="0" fontAlgn="base" hangingPunct="0">
              <a:lnSpc>
                <a:spcPct val="80000"/>
              </a:lnSpc>
              <a:spcBef>
                <a:spcPct val="0"/>
              </a:spcBef>
              <a:spcAft>
                <a:spcPct val="0"/>
              </a:spcAft>
              <a:defRPr sz="3300" b="1" kern="1200">
                <a:solidFill>
                  <a:schemeClr val="bg1"/>
                </a:solidFill>
                <a:latin typeface="Arial" panose="020B0604020202020204" pitchFamily="34" charset="0"/>
                <a:ea typeface="+mj-ea"/>
                <a:cs typeface="Arial" panose="020B0604020202020204" pitchFamily="34" charset="0"/>
              </a:defRPr>
            </a:lvl1pPr>
            <a:lvl2pPr algn="ctr" defTabSz="2057441" rtl="0" eaLnBrk="0" fontAlgn="base" hangingPunct="0">
              <a:spcBef>
                <a:spcPct val="0"/>
              </a:spcBef>
              <a:spcAft>
                <a:spcPct val="0"/>
              </a:spcAft>
              <a:defRPr sz="4050">
                <a:solidFill>
                  <a:schemeClr val="bg1"/>
                </a:solidFill>
                <a:latin typeface="Calibri" pitchFamily="34" charset="0"/>
              </a:defRPr>
            </a:lvl2pPr>
            <a:lvl3pPr algn="ctr" defTabSz="2057441" rtl="0" eaLnBrk="0" fontAlgn="base" hangingPunct="0">
              <a:spcBef>
                <a:spcPct val="0"/>
              </a:spcBef>
              <a:spcAft>
                <a:spcPct val="0"/>
              </a:spcAft>
              <a:defRPr sz="4050">
                <a:solidFill>
                  <a:schemeClr val="bg1"/>
                </a:solidFill>
                <a:latin typeface="Calibri" pitchFamily="34" charset="0"/>
              </a:defRPr>
            </a:lvl3pPr>
            <a:lvl4pPr algn="ctr" defTabSz="2057441" rtl="0" eaLnBrk="0" fontAlgn="base" hangingPunct="0">
              <a:spcBef>
                <a:spcPct val="0"/>
              </a:spcBef>
              <a:spcAft>
                <a:spcPct val="0"/>
              </a:spcAft>
              <a:defRPr sz="4050">
                <a:solidFill>
                  <a:schemeClr val="bg1"/>
                </a:solidFill>
                <a:latin typeface="Calibri" pitchFamily="34" charset="0"/>
              </a:defRPr>
            </a:lvl4pPr>
            <a:lvl5pPr algn="ctr" defTabSz="2057441" rtl="0" eaLnBrk="0" fontAlgn="base" hangingPunct="0">
              <a:spcBef>
                <a:spcPct val="0"/>
              </a:spcBef>
              <a:spcAft>
                <a:spcPct val="0"/>
              </a:spcAft>
              <a:defRPr sz="4050">
                <a:solidFill>
                  <a:schemeClr val="bg1"/>
                </a:solidFill>
                <a:latin typeface="Calibri" pitchFamily="34" charset="0"/>
              </a:defRPr>
            </a:lvl5pPr>
            <a:lvl6pPr marL="257180" algn="ctr" defTabSz="2057441" rtl="0" fontAlgn="base">
              <a:spcBef>
                <a:spcPct val="0"/>
              </a:spcBef>
              <a:spcAft>
                <a:spcPct val="0"/>
              </a:spcAft>
              <a:defRPr sz="9900">
                <a:solidFill>
                  <a:schemeClr val="tx1"/>
                </a:solidFill>
                <a:latin typeface="Calibri" pitchFamily="34" charset="0"/>
              </a:defRPr>
            </a:lvl6pPr>
            <a:lvl7pPr marL="514361" algn="ctr" defTabSz="2057441" rtl="0" fontAlgn="base">
              <a:spcBef>
                <a:spcPct val="0"/>
              </a:spcBef>
              <a:spcAft>
                <a:spcPct val="0"/>
              </a:spcAft>
              <a:defRPr sz="9900">
                <a:solidFill>
                  <a:schemeClr val="tx1"/>
                </a:solidFill>
                <a:latin typeface="Calibri" pitchFamily="34" charset="0"/>
              </a:defRPr>
            </a:lvl7pPr>
            <a:lvl8pPr marL="771541" algn="ctr" defTabSz="2057441" rtl="0" fontAlgn="base">
              <a:spcBef>
                <a:spcPct val="0"/>
              </a:spcBef>
              <a:spcAft>
                <a:spcPct val="0"/>
              </a:spcAft>
              <a:defRPr sz="9900">
                <a:solidFill>
                  <a:schemeClr val="tx1"/>
                </a:solidFill>
                <a:latin typeface="Calibri" pitchFamily="34" charset="0"/>
              </a:defRPr>
            </a:lvl8pPr>
            <a:lvl9pPr marL="1028720" algn="ctr" defTabSz="2057441" rtl="0" fontAlgn="base">
              <a:spcBef>
                <a:spcPct val="0"/>
              </a:spcBef>
              <a:spcAft>
                <a:spcPct val="0"/>
              </a:spcAft>
              <a:defRPr sz="9900">
                <a:solidFill>
                  <a:schemeClr val="tx1"/>
                </a:solidFill>
                <a:latin typeface="Calibri" pitchFamily="34" charset="0"/>
              </a:defRPr>
            </a:lvl9pPr>
          </a:lstStyle>
          <a:p>
            <a:r>
              <a:rPr lang="en-US" dirty="0"/>
              <a:t>Click to edit Master title style</a:t>
            </a:r>
          </a:p>
        </p:txBody>
      </p:sp>
      <p:sp>
        <p:nvSpPr>
          <p:cNvPr id="16" name="Text Placeholder 7"/>
          <p:cNvSpPr txBox="1">
            <a:spLocks/>
          </p:cNvSpPr>
          <p:nvPr userDrawn="1"/>
        </p:nvSpPr>
        <p:spPr>
          <a:xfrm>
            <a:off x="0" y="26475582"/>
            <a:ext cx="36576000" cy="956418"/>
          </a:xfrm>
          <a:prstGeom prst="rect">
            <a:avLst/>
          </a:prstGeom>
        </p:spPr>
        <p:txBody>
          <a:bodyPr>
            <a:normAutofit/>
          </a:bodyPr>
          <a:lstStyle>
            <a:lvl1pPr marL="1440180" indent="-1440180" algn="l" defTabSz="3840480" rtl="0" eaLnBrk="0" fontAlgn="base" hangingPunct="0">
              <a:spcBef>
                <a:spcPct val="20000"/>
              </a:spcBef>
              <a:spcAft>
                <a:spcPct val="0"/>
              </a:spcAft>
              <a:buFont typeface="Arial" pitchFamily="34" charset="0"/>
              <a:buChar char="•"/>
              <a:defRPr sz="13440" kern="1200">
                <a:solidFill>
                  <a:schemeClr val="tx1"/>
                </a:solidFill>
                <a:latin typeface="+mn-lt"/>
                <a:ea typeface="+mn-ea"/>
                <a:cs typeface="+mn-cs"/>
              </a:defRPr>
            </a:lvl1pPr>
            <a:lvl2pPr marL="3120390" indent="-1200150" algn="l" defTabSz="3840480" rtl="0" eaLnBrk="0" fontAlgn="base" hangingPunct="0">
              <a:spcBef>
                <a:spcPct val="20000"/>
              </a:spcBef>
              <a:spcAft>
                <a:spcPct val="0"/>
              </a:spcAft>
              <a:buFont typeface="Arial" pitchFamily="34" charset="0"/>
              <a:buChar char="–"/>
              <a:defRPr sz="11760" kern="1200">
                <a:solidFill>
                  <a:schemeClr val="tx1"/>
                </a:solidFill>
                <a:latin typeface="+mn-lt"/>
                <a:ea typeface="+mn-ea"/>
                <a:cs typeface="+mn-cs"/>
              </a:defRPr>
            </a:lvl2pPr>
            <a:lvl3pPr marL="4800600" indent="-960120" algn="l" defTabSz="3840480" rtl="0" eaLnBrk="0" fontAlgn="base" hangingPunct="0">
              <a:spcBef>
                <a:spcPct val="20000"/>
              </a:spcBef>
              <a:spcAft>
                <a:spcPct val="0"/>
              </a:spcAft>
              <a:buFont typeface="Arial" pitchFamily="34" charset="0"/>
              <a:buChar char="•"/>
              <a:defRPr sz="10080" kern="1200">
                <a:solidFill>
                  <a:schemeClr val="tx1"/>
                </a:solidFill>
                <a:latin typeface="+mn-lt"/>
                <a:ea typeface="+mn-ea"/>
                <a:cs typeface="+mn-cs"/>
              </a:defRPr>
            </a:lvl3pPr>
            <a:lvl4pPr marL="672084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4pPr>
            <a:lvl5pPr marL="8641080" indent="-960120" algn="l" defTabSz="3840480" rtl="0" eaLnBrk="0" fontAlgn="base" hangingPunct="0">
              <a:spcBef>
                <a:spcPct val="20000"/>
              </a:spcBef>
              <a:spcAft>
                <a:spcPct val="0"/>
              </a:spcAft>
              <a:buFont typeface="Arial" pitchFamily="34" charset="0"/>
              <a:buChar char="»"/>
              <a:defRPr sz="8400" kern="1200">
                <a:solidFill>
                  <a:schemeClr val="tx1"/>
                </a:solidFill>
                <a:latin typeface="+mn-lt"/>
                <a:ea typeface="+mn-ea"/>
                <a:cs typeface="+mn-cs"/>
              </a:defRPr>
            </a:lvl5pPr>
            <a:lvl6pPr marL="1056132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6pPr>
            <a:lvl7pPr marL="1248156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7pPr>
            <a:lvl8pPr marL="1440180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8pPr>
            <a:lvl9pPr marL="16322040" indent="-960120" algn="l" defTabSz="3840480" rtl="0" eaLnBrk="1" latinLnBrk="0" hangingPunct="1">
              <a:spcBef>
                <a:spcPct val="20000"/>
              </a:spcBef>
              <a:buFont typeface="Arial" pitchFamily="34" charset="0"/>
              <a:buChar char="•"/>
              <a:defRPr sz="8400" kern="1200">
                <a:solidFill>
                  <a:schemeClr val="tx1"/>
                </a:solidFill>
                <a:latin typeface="+mn-lt"/>
                <a:ea typeface="+mn-ea"/>
                <a:cs typeface="+mn-cs"/>
              </a:defRPr>
            </a:lvl9pPr>
          </a:lstStyle>
          <a:p>
            <a:pPr marL="0" indent="0" algn="ctr">
              <a:buNone/>
            </a:pPr>
            <a:r>
              <a:rPr lang="en-US" sz="3429" dirty="0"/>
              <a:t>UNCLASSIFIED</a:t>
            </a:r>
          </a:p>
        </p:txBody>
      </p:sp>
    </p:spTree>
    <p:extLst>
      <p:ext uri="{BB962C8B-B14F-4D97-AF65-F5344CB8AC3E}">
        <p14:creationId xmlns:p14="http://schemas.microsoft.com/office/powerpoint/2010/main" xmlns="" val="1138305649"/>
      </p:ext>
    </p:extLst>
  </p:cSld>
  <p:clrMap bg1="lt1" tx1="dk1" bg2="lt2" tx2="dk2" accent1="accent1" accent2="accent2" accent3="accent3" accent4="accent4" accent5="accent5" accent6="accent6" hlink="hlink" folHlink="folHlink"/>
  <p:sldLayoutIdLst>
    <p:sldLayoutId id="2147483658" r:id="rId1"/>
  </p:sldLayoutIdLst>
  <p:hf sldNum="0" hdr="0" ftr="0" dt="0"/>
  <p:txStyles>
    <p:titleStyle>
      <a:lvl1pPr algn="ctr" defTabSz="2057441" rtl="0" eaLnBrk="0" fontAlgn="base" hangingPunct="0">
        <a:lnSpc>
          <a:spcPct val="80000"/>
        </a:lnSpc>
        <a:spcBef>
          <a:spcPct val="0"/>
        </a:spcBef>
        <a:spcAft>
          <a:spcPct val="0"/>
        </a:spcAft>
        <a:defRPr sz="4400" b="1" kern="1200">
          <a:solidFill>
            <a:schemeClr val="bg1"/>
          </a:solidFill>
          <a:latin typeface="Arial" panose="020B0604020202020204" pitchFamily="34" charset="0"/>
          <a:ea typeface="+mj-ea"/>
          <a:cs typeface="Arial" panose="020B0604020202020204" pitchFamily="34" charset="0"/>
        </a:defRPr>
      </a:lvl1pPr>
      <a:lvl2pPr algn="ctr" defTabSz="2057441" rtl="0" eaLnBrk="0" fontAlgn="base" hangingPunct="0">
        <a:spcBef>
          <a:spcPct val="0"/>
        </a:spcBef>
        <a:spcAft>
          <a:spcPct val="0"/>
        </a:spcAft>
        <a:defRPr sz="4050">
          <a:solidFill>
            <a:schemeClr val="bg1"/>
          </a:solidFill>
          <a:latin typeface="Calibri" pitchFamily="34" charset="0"/>
        </a:defRPr>
      </a:lvl2pPr>
      <a:lvl3pPr algn="ctr" defTabSz="2057441" rtl="0" eaLnBrk="0" fontAlgn="base" hangingPunct="0">
        <a:spcBef>
          <a:spcPct val="0"/>
        </a:spcBef>
        <a:spcAft>
          <a:spcPct val="0"/>
        </a:spcAft>
        <a:defRPr sz="4050">
          <a:solidFill>
            <a:schemeClr val="bg1"/>
          </a:solidFill>
          <a:latin typeface="Calibri" pitchFamily="34" charset="0"/>
        </a:defRPr>
      </a:lvl3pPr>
      <a:lvl4pPr algn="ctr" defTabSz="2057441" rtl="0" eaLnBrk="0" fontAlgn="base" hangingPunct="0">
        <a:spcBef>
          <a:spcPct val="0"/>
        </a:spcBef>
        <a:spcAft>
          <a:spcPct val="0"/>
        </a:spcAft>
        <a:defRPr sz="4050">
          <a:solidFill>
            <a:schemeClr val="bg1"/>
          </a:solidFill>
          <a:latin typeface="Calibri" pitchFamily="34" charset="0"/>
        </a:defRPr>
      </a:lvl4pPr>
      <a:lvl5pPr algn="ctr" defTabSz="2057441" rtl="0" eaLnBrk="0" fontAlgn="base" hangingPunct="0">
        <a:spcBef>
          <a:spcPct val="0"/>
        </a:spcBef>
        <a:spcAft>
          <a:spcPct val="0"/>
        </a:spcAft>
        <a:defRPr sz="4050">
          <a:solidFill>
            <a:schemeClr val="bg1"/>
          </a:solidFill>
          <a:latin typeface="Calibri" pitchFamily="34" charset="0"/>
        </a:defRPr>
      </a:lvl5pPr>
      <a:lvl6pPr marL="257180" algn="ctr" defTabSz="2057441" rtl="0" fontAlgn="base">
        <a:spcBef>
          <a:spcPct val="0"/>
        </a:spcBef>
        <a:spcAft>
          <a:spcPct val="0"/>
        </a:spcAft>
        <a:defRPr sz="9900">
          <a:solidFill>
            <a:schemeClr val="tx1"/>
          </a:solidFill>
          <a:latin typeface="Calibri" pitchFamily="34" charset="0"/>
        </a:defRPr>
      </a:lvl6pPr>
      <a:lvl7pPr marL="514361" algn="ctr" defTabSz="2057441" rtl="0" fontAlgn="base">
        <a:spcBef>
          <a:spcPct val="0"/>
        </a:spcBef>
        <a:spcAft>
          <a:spcPct val="0"/>
        </a:spcAft>
        <a:defRPr sz="9900">
          <a:solidFill>
            <a:schemeClr val="tx1"/>
          </a:solidFill>
          <a:latin typeface="Calibri" pitchFamily="34" charset="0"/>
        </a:defRPr>
      </a:lvl7pPr>
      <a:lvl8pPr marL="771541" algn="ctr" defTabSz="2057441" rtl="0" fontAlgn="base">
        <a:spcBef>
          <a:spcPct val="0"/>
        </a:spcBef>
        <a:spcAft>
          <a:spcPct val="0"/>
        </a:spcAft>
        <a:defRPr sz="9900">
          <a:solidFill>
            <a:schemeClr val="tx1"/>
          </a:solidFill>
          <a:latin typeface="Calibri" pitchFamily="34" charset="0"/>
        </a:defRPr>
      </a:lvl8pPr>
      <a:lvl9pPr marL="1028720" algn="ctr" defTabSz="2057441" rtl="0" fontAlgn="base">
        <a:spcBef>
          <a:spcPct val="0"/>
        </a:spcBef>
        <a:spcAft>
          <a:spcPct val="0"/>
        </a:spcAft>
        <a:defRPr sz="9900">
          <a:solidFill>
            <a:schemeClr val="tx1"/>
          </a:solidFill>
          <a:latin typeface="Calibri" pitchFamily="34" charset="0"/>
        </a:defRPr>
      </a:lvl9pPr>
    </p:titleStyle>
    <p:bodyStyle>
      <a:lvl1pPr marL="771541" indent="-771541" algn="l" defTabSz="2057441" rtl="0" eaLnBrk="0" fontAlgn="base" hangingPunct="0">
        <a:spcBef>
          <a:spcPct val="20000"/>
        </a:spcBef>
        <a:spcAft>
          <a:spcPct val="0"/>
        </a:spcAft>
        <a:buFont typeface="Arial" pitchFamily="34" charset="0"/>
        <a:buChar char="•"/>
        <a:defRPr sz="7200" kern="1200">
          <a:solidFill>
            <a:schemeClr val="tx1"/>
          </a:solidFill>
          <a:latin typeface="+mn-lt"/>
          <a:ea typeface="+mn-ea"/>
          <a:cs typeface="+mn-cs"/>
        </a:defRPr>
      </a:lvl1pPr>
      <a:lvl2pPr marL="1671671" indent="-642950" algn="l" defTabSz="2057441" rtl="0" eaLnBrk="0" fontAlgn="base" hangingPunct="0">
        <a:spcBef>
          <a:spcPct val="20000"/>
        </a:spcBef>
        <a:spcAft>
          <a:spcPct val="0"/>
        </a:spcAft>
        <a:buFont typeface="Arial" pitchFamily="34" charset="0"/>
        <a:buChar char="–"/>
        <a:defRPr sz="6300" kern="1200">
          <a:solidFill>
            <a:schemeClr val="tx1"/>
          </a:solidFill>
          <a:latin typeface="+mn-lt"/>
          <a:ea typeface="+mn-ea"/>
          <a:cs typeface="+mn-cs"/>
        </a:defRPr>
      </a:lvl2pPr>
      <a:lvl3pPr marL="2571802" indent="-514361" algn="l" defTabSz="2057441" rtl="0" eaLnBrk="0" fontAlgn="base" hangingPunct="0">
        <a:spcBef>
          <a:spcPct val="20000"/>
        </a:spcBef>
        <a:spcAft>
          <a:spcPct val="0"/>
        </a:spcAft>
        <a:buFont typeface="Arial" pitchFamily="34" charset="0"/>
        <a:buChar char="•"/>
        <a:defRPr sz="5400" kern="1200">
          <a:solidFill>
            <a:schemeClr val="tx1"/>
          </a:solidFill>
          <a:latin typeface="+mn-lt"/>
          <a:ea typeface="+mn-ea"/>
          <a:cs typeface="+mn-cs"/>
        </a:defRPr>
      </a:lvl3pPr>
      <a:lvl4pPr marL="3600522" indent="-514361" algn="l" defTabSz="2057441" rtl="0" eaLnBrk="0" fontAlgn="base" hangingPunct="0">
        <a:spcBef>
          <a:spcPct val="20000"/>
        </a:spcBef>
        <a:spcAft>
          <a:spcPct val="0"/>
        </a:spcAft>
        <a:buFont typeface="Arial" pitchFamily="34" charset="0"/>
        <a:buChar char="–"/>
        <a:defRPr sz="4500" kern="1200">
          <a:solidFill>
            <a:schemeClr val="tx1"/>
          </a:solidFill>
          <a:latin typeface="+mn-lt"/>
          <a:ea typeface="+mn-ea"/>
          <a:cs typeface="+mn-cs"/>
        </a:defRPr>
      </a:lvl4pPr>
      <a:lvl5pPr marL="4629242" indent="-514361" algn="l" defTabSz="2057441" rtl="0" eaLnBrk="0" fontAlgn="base" hangingPunct="0">
        <a:spcBef>
          <a:spcPct val="20000"/>
        </a:spcBef>
        <a:spcAft>
          <a:spcPct val="0"/>
        </a:spcAft>
        <a:buFont typeface="Arial" pitchFamily="34" charset="0"/>
        <a:buChar char="»"/>
        <a:defRPr sz="4500" kern="1200">
          <a:solidFill>
            <a:schemeClr val="tx1"/>
          </a:solidFill>
          <a:latin typeface="+mn-lt"/>
          <a:ea typeface="+mn-ea"/>
          <a:cs typeface="+mn-cs"/>
        </a:defRPr>
      </a:lvl5pPr>
      <a:lvl6pPr marL="5657963" indent="-514361" algn="l" defTabSz="2057441" rtl="0" eaLnBrk="1" latinLnBrk="0" hangingPunct="1">
        <a:spcBef>
          <a:spcPct val="20000"/>
        </a:spcBef>
        <a:buFont typeface="Arial" pitchFamily="34" charset="0"/>
        <a:buChar char="•"/>
        <a:defRPr sz="4500" kern="1200">
          <a:solidFill>
            <a:schemeClr val="tx1"/>
          </a:solidFill>
          <a:latin typeface="+mn-lt"/>
          <a:ea typeface="+mn-ea"/>
          <a:cs typeface="+mn-cs"/>
        </a:defRPr>
      </a:lvl6pPr>
      <a:lvl7pPr marL="6686684" indent="-514361" algn="l" defTabSz="2057441" rtl="0" eaLnBrk="1" latinLnBrk="0" hangingPunct="1">
        <a:spcBef>
          <a:spcPct val="20000"/>
        </a:spcBef>
        <a:buFont typeface="Arial" pitchFamily="34" charset="0"/>
        <a:buChar char="•"/>
        <a:defRPr sz="4500" kern="1200">
          <a:solidFill>
            <a:schemeClr val="tx1"/>
          </a:solidFill>
          <a:latin typeface="+mn-lt"/>
          <a:ea typeface="+mn-ea"/>
          <a:cs typeface="+mn-cs"/>
        </a:defRPr>
      </a:lvl7pPr>
      <a:lvl8pPr marL="7715405" indent="-514361" algn="l" defTabSz="2057441" rtl="0" eaLnBrk="1" latinLnBrk="0" hangingPunct="1">
        <a:spcBef>
          <a:spcPct val="20000"/>
        </a:spcBef>
        <a:buFont typeface="Arial" pitchFamily="34" charset="0"/>
        <a:buChar char="•"/>
        <a:defRPr sz="4500" kern="1200">
          <a:solidFill>
            <a:schemeClr val="tx1"/>
          </a:solidFill>
          <a:latin typeface="+mn-lt"/>
          <a:ea typeface="+mn-ea"/>
          <a:cs typeface="+mn-cs"/>
        </a:defRPr>
      </a:lvl8pPr>
      <a:lvl9pPr marL="8744125" indent="-514361" algn="l" defTabSz="2057441" rtl="0" eaLnBrk="1" latinLnBrk="0" hangingPunct="1">
        <a:spcBef>
          <a:spcPct val="20000"/>
        </a:spcBef>
        <a:buFont typeface="Arial" pitchFamily="34" charset="0"/>
        <a:buChar char="•"/>
        <a:defRPr sz="4500" kern="1200">
          <a:solidFill>
            <a:schemeClr val="tx1"/>
          </a:solidFill>
          <a:latin typeface="+mn-lt"/>
          <a:ea typeface="+mn-ea"/>
          <a:cs typeface="+mn-cs"/>
        </a:defRPr>
      </a:lvl9pPr>
    </p:bodyStyle>
    <p:otherStyle>
      <a:defPPr>
        <a:defRPr lang="en-US"/>
      </a:defPPr>
      <a:lvl1pPr marL="0" algn="l" defTabSz="2057441" rtl="0" eaLnBrk="1" latinLnBrk="0" hangingPunct="1">
        <a:defRPr sz="4050" kern="1200">
          <a:solidFill>
            <a:schemeClr val="tx1"/>
          </a:solidFill>
          <a:latin typeface="+mn-lt"/>
          <a:ea typeface="+mn-ea"/>
          <a:cs typeface="+mn-cs"/>
        </a:defRPr>
      </a:lvl1pPr>
      <a:lvl2pPr marL="1028720" algn="l" defTabSz="2057441" rtl="0" eaLnBrk="1" latinLnBrk="0" hangingPunct="1">
        <a:defRPr sz="4050" kern="1200">
          <a:solidFill>
            <a:schemeClr val="tx1"/>
          </a:solidFill>
          <a:latin typeface="+mn-lt"/>
          <a:ea typeface="+mn-ea"/>
          <a:cs typeface="+mn-cs"/>
        </a:defRPr>
      </a:lvl2pPr>
      <a:lvl3pPr marL="2057441" algn="l" defTabSz="2057441" rtl="0" eaLnBrk="1" latinLnBrk="0" hangingPunct="1">
        <a:defRPr sz="4050" kern="1200">
          <a:solidFill>
            <a:schemeClr val="tx1"/>
          </a:solidFill>
          <a:latin typeface="+mn-lt"/>
          <a:ea typeface="+mn-ea"/>
          <a:cs typeface="+mn-cs"/>
        </a:defRPr>
      </a:lvl3pPr>
      <a:lvl4pPr marL="3086162" algn="l" defTabSz="2057441" rtl="0" eaLnBrk="1" latinLnBrk="0" hangingPunct="1">
        <a:defRPr sz="4050" kern="1200">
          <a:solidFill>
            <a:schemeClr val="tx1"/>
          </a:solidFill>
          <a:latin typeface="+mn-lt"/>
          <a:ea typeface="+mn-ea"/>
          <a:cs typeface="+mn-cs"/>
        </a:defRPr>
      </a:lvl4pPr>
      <a:lvl5pPr marL="4114883" algn="l" defTabSz="2057441" rtl="0" eaLnBrk="1" latinLnBrk="0" hangingPunct="1">
        <a:defRPr sz="4050" kern="1200">
          <a:solidFill>
            <a:schemeClr val="tx1"/>
          </a:solidFill>
          <a:latin typeface="+mn-lt"/>
          <a:ea typeface="+mn-ea"/>
          <a:cs typeface="+mn-cs"/>
        </a:defRPr>
      </a:lvl5pPr>
      <a:lvl6pPr marL="5143603" algn="l" defTabSz="2057441" rtl="0" eaLnBrk="1" latinLnBrk="0" hangingPunct="1">
        <a:defRPr sz="4050" kern="1200">
          <a:solidFill>
            <a:schemeClr val="tx1"/>
          </a:solidFill>
          <a:latin typeface="+mn-lt"/>
          <a:ea typeface="+mn-ea"/>
          <a:cs typeface="+mn-cs"/>
        </a:defRPr>
      </a:lvl6pPr>
      <a:lvl7pPr marL="6172324" algn="l" defTabSz="2057441" rtl="0" eaLnBrk="1" latinLnBrk="0" hangingPunct="1">
        <a:defRPr sz="4050" kern="1200">
          <a:solidFill>
            <a:schemeClr val="tx1"/>
          </a:solidFill>
          <a:latin typeface="+mn-lt"/>
          <a:ea typeface="+mn-ea"/>
          <a:cs typeface="+mn-cs"/>
        </a:defRPr>
      </a:lvl7pPr>
      <a:lvl8pPr marL="7201044" algn="l" defTabSz="2057441" rtl="0" eaLnBrk="1" latinLnBrk="0" hangingPunct="1">
        <a:defRPr sz="4050" kern="1200">
          <a:solidFill>
            <a:schemeClr val="tx1"/>
          </a:solidFill>
          <a:latin typeface="+mn-lt"/>
          <a:ea typeface="+mn-ea"/>
          <a:cs typeface="+mn-cs"/>
        </a:defRPr>
      </a:lvl8pPr>
      <a:lvl9pPr marL="8229764" algn="l" defTabSz="2057441" rtl="0" eaLnBrk="1" latinLnBrk="0" hangingPunct="1">
        <a:defRPr sz="40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notesSlide" Target="../notesSlides/notesSlide1.xml"/><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24" Type="http://schemas.openxmlformats.org/officeDocument/2006/relationships/image" Target="../media/image2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lnSpc>
                <a:spcPct val="100000"/>
              </a:lnSpc>
            </a:pPr>
            <a:r>
              <a:rPr kumimoji="0" lang="en-US" sz="4800" b="0" i="0" u="none" strike="noStrike" kern="1200" cap="all" spc="0" normalizeH="0" baseline="0" noProof="0" dirty="0">
                <a:ln>
                  <a:noFill/>
                </a:ln>
                <a:solidFill>
                  <a:prstClr val="black"/>
                </a:solidFill>
                <a:effectLst/>
                <a:uLnTx/>
                <a:uFillTx/>
                <a:latin typeface="Gill Sans MT"/>
                <a:ea typeface="+mj-ea"/>
                <a:cs typeface="+mj-cs"/>
              </a:rPr>
              <a:t>The influence of dynamic Visual scene statistics on pupil size</a:t>
            </a:r>
            <a:endParaRPr lang="en-US" sz="4800" dirty="0">
              <a:solidFill>
                <a:schemeClr val="tx1"/>
              </a:solidFill>
            </a:endParaRPr>
          </a:p>
        </p:txBody>
      </p:sp>
      <p:pic>
        <p:nvPicPr>
          <p:cNvPr id="4" name="Picture 3">
            <a:extLst>
              <a:ext uri="{FF2B5EF4-FFF2-40B4-BE49-F238E27FC236}">
                <a16:creationId xmlns:a16="http://schemas.microsoft.com/office/drawing/2014/main" xmlns="" id="{66484D30-9201-499A-98CF-20C92ADC0096}"/>
              </a:ext>
            </a:extLst>
          </p:cNvPr>
          <p:cNvPicPr>
            <a:picLocks noChangeAspect="1"/>
          </p:cNvPicPr>
          <p:nvPr/>
        </p:nvPicPr>
        <p:blipFill>
          <a:blip r:embed="rId3" cstate="print"/>
          <a:stretch>
            <a:fillRect/>
          </a:stretch>
        </p:blipFill>
        <p:spPr>
          <a:xfrm>
            <a:off x="533400" y="10130708"/>
            <a:ext cx="17133007" cy="3128092"/>
          </a:xfrm>
          <a:prstGeom prst="rect">
            <a:avLst/>
          </a:prstGeom>
        </p:spPr>
      </p:pic>
      <p:pic>
        <p:nvPicPr>
          <p:cNvPr id="10" name="Picture 9">
            <a:extLst>
              <a:ext uri="{FF2B5EF4-FFF2-40B4-BE49-F238E27FC236}">
                <a16:creationId xmlns:a16="http://schemas.microsoft.com/office/drawing/2014/main" xmlns="" id="{F7F1A62E-B09A-4C2E-B5C1-85AB551DCA68}"/>
              </a:ext>
            </a:extLst>
          </p:cNvPr>
          <p:cNvPicPr>
            <a:picLocks noChangeAspect="1"/>
          </p:cNvPicPr>
          <p:nvPr/>
        </p:nvPicPr>
        <p:blipFill>
          <a:blip r:embed="rId4" cstate="print"/>
          <a:stretch>
            <a:fillRect/>
          </a:stretch>
        </p:blipFill>
        <p:spPr>
          <a:xfrm>
            <a:off x="1745127" y="22598227"/>
            <a:ext cx="9553260" cy="1713124"/>
          </a:xfrm>
          <a:prstGeom prst="rect">
            <a:avLst/>
          </a:prstGeom>
        </p:spPr>
      </p:pic>
      <p:pic>
        <p:nvPicPr>
          <p:cNvPr id="12" name="Picture 11">
            <a:extLst>
              <a:ext uri="{FF2B5EF4-FFF2-40B4-BE49-F238E27FC236}">
                <a16:creationId xmlns:a16="http://schemas.microsoft.com/office/drawing/2014/main" xmlns="" id="{1076513B-9F6D-4D90-9599-D752050787E2}"/>
              </a:ext>
            </a:extLst>
          </p:cNvPr>
          <p:cNvPicPr>
            <a:picLocks noChangeAspect="1"/>
          </p:cNvPicPr>
          <p:nvPr/>
        </p:nvPicPr>
        <p:blipFill>
          <a:blip r:embed="rId5" cstate="print"/>
          <a:stretch>
            <a:fillRect/>
          </a:stretch>
        </p:blipFill>
        <p:spPr>
          <a:xfrm>
            <a:off x="11263183" y="22598227"/>
            <a:ext cx="2133785" cy="1767993"/>
          </a:xfrm>
          <a:prstGeom prst="rect">
            <a:avLst/>
          </a:prstGeom>
        </p:spPr>
      </p:pic>
      <p:pic>
        <p:nvPicPr>
          <p:cNvPr id="14" name="Picture 13">
            <a:extLst>
              <a:ext uri="{FF2B5EF4-FFF2-40B4-BE49-F238E27FC236}">
                <a16:creationId xmlns:a16="http://schemas.microsoft.com/office/drawing/2014/main" xmlns="" id="{923D70E6-FD4E-47C5-8B14-B32E42F6A44B}"/>
              </a:ext>
            </a:extLst>
          </p:cNvPr>
          <p:cNvPicPr>
            <a:picLocks noChangeAspect="1"/>
          </p:cNvPicPr>
          <p:nvPr/>
        </p:nvPicPr>
        <p:blipFill>
          <a:blip r:embed="rId6" cstate="print"/>
          <a:stretch>
            <a:fillRect/>
          </a:stretch>
        </p:blipFill>
        <p:spPr>
          <a:xfrm>
            <a:off x="1716730" y="24831903"/>
            <a:ext cx="9577646" cy="1713124"/>
          </a:xfrm>
          <a:prstGeom prst="rect">
            <a:avLst/>
          </a:prstGeom>
        </p:spPr>
      </p:pic>
      <p:pic>
        <p:nvPicPr>
          <p:cNvPr id="16" name="Picture 15">
            <a:extLst>
              <a:ext uri="{FF2B5EF4-FFF2-40B4-BE49-F238E27FC236}">
                <a16:creationId xmlns:a16="http://schemas.microsoft.com/office/drawing/2014/main" xmlns="" id="{B4B2FCAD-904A-45A3-8D68-1F6E3CB2706C}"/>
              </a:ext>
            </a:extLst>
          </p:cNvPr>
          <p:cNvPicPr>
            <a:picLocks noChangeAspect="1"/>
          </p:cNvPicPr>
          <p:nvPr/>
        </p:nvPicPr>
        <p:blipFill>
          <a:blip r:embed="rId7" cstate="print"/>
          <a:stretch>
            <a:fillRect/>
          </a:stretch>
        </p:blipFill>
        <p:spPr>
          <a:xfrm>
            <a:off x="11294376" y="24831903"/>
            <a:ext cx="2121592" cy="1761897"/>
          </a:xfrm>
          <a:prstGeom prst="rect">
            <a:avLst/>
          </a:prstGeom>
        </p:spPr>
      </p:pic>
      <p:pic>
        <p:nvPicPr>
          <p:cNvPr id="18" name="Picture 17">
            <a:extLst>
              <a:ext uri="{FF2B5EF4-FFF2-40B4-BE49-F238E27FC236}">
                <a16:creationId xmlns:a16="http://schemas.microsoft.com/office/drawing/2014/main" xmlns="" id="{4BC258DA-266C-4090-9505-8981F754778C}"/>
              </a:ext>
            </a:extLst>
          </p:cNvPr>
          <p:cNvPicPr>
            <a:picLocks noChangeAspect="1"/>
          </p:cNvPicPr>
          <p:nvPr/>
        </p:nvPicPr>
        <p:blipFill>
          <a:blip r:embed="rId8" cstate="print"/>
          <a:stretch>
            <a:fillRect/>
          </a:stretch>
        </p:blipFill>
        <p:spPr>
          <a:xfrm>
            <a:off x="22624659" y="7231400"/>
            <a:ext cx="7455459" cy="5265400"/>
          </a:xfrm>
          <a:prstGeom prst="rect">
            <a:avLst/>
          </a:prstGeom>
        </p:spPr>
      </p:pic>
      <p:pic>
        <p:nvPicPr>
          <p:cNvPr id="20" name="Picture 19">
            <a:extLst>
              <a:ext uri="{FF2B5EF4-FFF2-40B4-BE49-F238E27FC236}">
                <a16:creationId xmlns:a16="http://schemas.microsoft.com/office/drawing/2014/main" xmlns="" id="{A7868763-A15E-48FE-887A-7DE9987A1C22}"/>
              </a:ext>
            </a:extLst>
          </p:cNvPr>
          <p:cNvPicPr>
            <a:picLocks noChangeAspect="1"/>
          </p:cNvPicPr>
          <p:nvPr/>
        </p:nvPicPr>
        <p:blipFill>
          <a:blip r:embed="rId9" cstate="print"/>
          <a:stretch>
            <a:fillRect/>
          </a:stretch>
        </p:blipFill>
        <p:spPr>
          <a:xfrm>
            <a:off x="20497800" y="16707218"/>
            <a:ext cx="12150046" cy="2949040"/>
          </a:xfrm>
          <a:prstGeom prst="rect">
            <a:avLst/>
          </a:prstGeom>
        </p:spPr>
      </p:pic>
      <p:pic>
        <p:nvPicPr>
          <p:cNvPr id="22" name="Picture 21">
            <a:extLst>
              <a:ext uri="{FF2B5EF4-FFF2-40B4-BE49-F238E27FC236}">
                <a16:creationId xmlns:a16="http://schemas.microsoft.com/office/drawing/2014/main" xmlns="" id="{2DD2FF64-D21F-4C5D-9A46-17F1B3B91BEB}"/>
              </a:ext>
            </a:extLst>
          </p:cNvPr>
          <p:cNvPicPr>
            <a:picLocks noChangeAspect="1"/>
          </p:cNvPicPr>
          <p:nvPr/>
        </p:nvPicPr>
        <p:blipFill>
          <a:blip r:embed="rId10" cstate="print"/>
          <a:stretch>
            <a:fillRect/>
          </a:stretch>
        </p:blipFill>
        <p:spPr>
          <a:xfrm>
            <a:off x="26128759" y="15165034"/>
            <a:ext cx="7086173" cy="1316247"/>
          </a:xfrm>
          <a:prstGeom prst="rect">
            <a:avLst/>
          </a:prstGeom>
        </p:spPr>
      </p:pic>
      <p:pic>
        <p:nvPicPr>
          <p:cNvPr id="24" name="Picture 23">
            <a:extLst>
              <a:ext uri="{FF2B5EF4-FFF2-40B4-BE49-F238E27FC236}">
                <a16:creationId xmlns:a16="http://schemas.microsoft.com/office/drawing/2014/main" xmlns="" id="{A7402E45-CAE7-4D1B-8687-1B1DB39B485D}"/>
              </a:ext>
            </a:extLst>
          </p:cNvPr>
          <p:cNvPicPr>
            <a:picLocks noChangeAspect="1"/>
          </p:cNvPicPr>
          <p:nvPr/>
        </p:nvPicPr>
        <p:blipFill>
          <a:blip r:embed="rId11" cstate="print"/>
          <a:stretch>
            <a:fillRect/>
          </a:stretch>
        </p:blipFill>
        <p:spPr>
          <a:xfrm>
            <a:off x="20606253" y="20591217"/>
            <a:ext cx="12111069" cy="2954583"/>
          </a:xfrm>
          <a:prstGeom prst="rect">
            <a:avLst/>
          </a:prstGeom>
        </p:spPr>
      </p:pic>
      <p:sp>
        <p:nvSpPr>
          <p:cNvPr id="25" name="TextBox 24">
            <a:extLst>
              <a:ext uri="{FF2B5EF4-FFF2-40B4-BE49-F238E27FC236}">
                <a16:creationId xmlns:a16="http://schemas.microsoft.com/office/drawing/2014/main" xmlns="" id="{328526D6-B2C6-4AFD-9DBE-6E08A9258645}"/>
              </a:ext>
            </a:extLst>
          </p:cNvPr>
          <p:cNvSpPr txBox="1"/>
          <p:nvPr/>
        </p:nvSpPr>
        <p:spPr>
          <a:xfrm>
            <a:off x="914400" y="7706142"/>
            <a:ext cx="15316200" cy="2123658"/>
          </a:xfrm>
          <a:prstGeom prst="rect">
            <a:avLst/>
          </a:prstGeom>
          <a:noFill/>
        </p:spPr>
        <p:txBody>
          <a:bodyPr wrap="square" rtlCol="0">
            <a:spAutoFit/>
          </a:bodyPr>
          <a:lstStyle/>
          <a:p>
            <a:pPr>
              <a:lnSpc>
                <a:spcPct val="150000"/>
              </a:lnSpc>
            </a:pPr>
            <a:r>
              <a:rPr lang="en-US" sz="2400" b="1" u="sng" dirty="0"/>
              <a:t>Does image compression into MP4 format introduce noise?</a:t>
            </a:r>
          </a:p>
          <a:p>
            <a:pPr marL="342900" indent="-342900">
              <a:buFont typeface="Arial" panose="020B0604020202020204" pitchFamily="34" charset="0"/>
              <a:buChar char="•"/>
            </a:pPr>
            <a:r>
              <a:rPr lang="en-US" sz="2400" dirty="0"/>
              <a:t>Snapshots per subject take up 200GB</a:t>
            </a:r>
          </a:p>
          <a:p>
            <a:pPr marL="342900" indent="-342900">
              <a:buFont typeface="Arial" panose="020B0604020202020204" pitchFamily="34" charset="0"/>
              <a:buChar char="•"/>
            </a:pPr>
            <a:r>
              <a:rPr lang="en-US" sz="2400" dirty="0"/>
              <a:t>We used down sampling and MP4 compression to reduce file size</a:t>
            </a:r>
          </a:p>
          <a:p>
            <a:pPr marL="342900" indent="-342900">
              <a:buFont typeface="Arial" panose="020B0604020202020204" pitchFamily="34" charset="0"/>
              <a:buChar char="•"/>
            </a:pPr>
            <a:r>
              <a:rPr lang="en-US" sz="2400" dirty="0"/>
              <a:t>Compression led to a small loss of data </a:t>
            </a:r>
            <a:r>
              <a:rPr lang="en-US" sz="2400" dirty="0" smtClean="0"/>
              <a:t>fidelity and only minor artifacts</a:t>
            </a:r>
            <a:endParaRPr lang="en-US" sz="2400" dirty="0"/>
          </a:p>
          <a:p>
            <a:pPr marL="342900" indent="-342900">
              <a:buFont typeface="Arial" panose="020B0604020202020204" pitchFamily="34" charset="0"/>
              <a:buChar char="•"/>
            </a:pPr>
            <a:r>
              <a:rPr lang="en-US" sz="2400" dirty="0" smtClean="0"/>
              <a:t>Storing the sequence of snapshots as mp4 reduced file size to only 1-2GB per subject (98% reduction)</a:t>
            </a:r>
            <a:endParaRPr lang="en-US" sz="2400" dirty="0"/>
          </a:p>
        </p:txBody>
      </p:sp>
      <p:sp>
        <p:nvSpPr>
          <p:cNvPr id="26" name="TextBox 25">
            <a:extLst>
              <a:ext uri="{FF2B5EF4-FFF2-40B4-BE49-F238E27FC236}">
                <a16:creationId xmlns:a16="http://schemas.microsoft.com/office/drawing/2014/main" xmlns="" id="{8C41AD8E-0FEB-4F4C-BAE1-34F78D7BE441}"/>
              </a:ext>
            </a:extLst>
          </p:cNvPr>
          <p:cNvSpPr txBox="1"/>
          <p:nvPr/>
        </p:nvSpPr>
        <p:spPr>
          <a:xfrm>
            <a:off x="892794" y="13552944"/>
            <a:ext cx="17547606" cy="2677656"/>
          </a:xfrm>
          <a:prstGeom prst="rect">
            <a:avLst/>
          </a:prstGeom>
          <a:noFill/>
        </p:spPr>
        <p:txBody>
          <a:bodyPr wrap="square" rtlCol="0">
            <a:spAutoFit/>
          </a:bodyPr>
          <a:lstStyle/>
          <a:p>
            <a:r>
              <a:rPr lang="en-US" sz="2400" b="1" u="sng" dirty="0"/>
              <a:t>Do scene statistics (i.e. RGB values) </a:t>
            </a:r>
            <a:r>
              <a:rPr lang="en-US" sz="2400" b="1" u="sng" dirty="0" smtClean="0"/>
              <a:t>influence pupil </a:t>
            </a:r>
            <a:r>
              <a:rPr lang="en-US" sz="2400" b="1" u="sng" dirty="0"/>
              <a:t>size changes? </a:t>
            </a:r>
          </a:p>
          <a:p>
            <a:pPr marL="342900" indent="-342900">
              <a:buFont typeface="Arial" panose="020B0604020202020204" pitchFamily="34" charset="0"/>
              <a:buChar char="•"/>
            </a:pPr>
            <a:r>
              <a:rPr lang="en-US" sz="2400" dirty="0"/>
              <a:t>Pupil size changes in response to </a:t>
            </a:r>
            <a:r>
              <a:rPr lang="en-US" sz="2400" dirty="0" smtClean="0"/>
              <a:t>scene brightness </a:t>
            </a:r>
            <a:r>
              <a:rPr lang="en-US" sz="2400" dirty="0"/>
              <a:t>(i.e. brighter </a:t>
            </a:r>
            <a:r>
              <a:rPr lang="en-US" sz="2400" dirty="0" smtClean="0"/>
              <a:t>pixels tend to </a:t>
            </a:r>
            <a:r>
              <a:rPr lang="en-US" sz="2400" dirty="0"/>
              <a:t>lead to </a:t>
            </a:r>
            <a:r>
              <a:rPr lang="en-US" sz="2400" dirty="0" smtClean="0"/>
              <a:t>pupil </a:t>
            </a:r>
            <a:r>
              <a:rPr lang="en-US" sz="2400" dirty="0"/>
              <a:t>size constrictions</a:t>
            </a:r>
            <a:r>
              <a:rPr lang="en-US" sz="2400" dirty="0" smtClean="0"/>
              <a:t>)</a:t>
            </a:r>
          </a:p>
          <a:p>
            <a:pPr marL="342900" indent="-342900">
              <a:buFont typeface="Arial" panose="020B0604020202020204" pitchFamily="34" charset="0"/>
              <a:buChar char="•"/>
            </a:pPr>
            <a:r>
              <a:rPr lang="en-US" sz="2400" dirty="0" smtClean="0"/>
              <a:t>We extracted mean RGB intensity values from different sized circular windows surrounding the gaze point from 50-700 pixels</a:t>
            </a:r>
          </a:p>
          <a:p>
            <a:pPr marL="342900" indent="-342900"/>
            <a:r>
              <a:rPr lang="en-US" sz="2400" b="1" u="sng" dirty="0" smtClean="0"/>
              <a:t>Hypotheses</a:t>
            </a:r>
            <a:endParaRPr lang="en-US" sz="2400" dirty="0"/>
          </a:p>
          <a:p>
            <a:pPr marL="342900" indent="-342900">
              <a:buFont typeface="Arial" panose="020B0604020202020204" pitchFamily="34" charset="0"/>
              <a:buChar char="•"/>
            </a:pPr>
            <a:r>
              <a:rPr lang="en-US" sz="2400" dirty="0"/>
              <a:t>Hypothesis 1: Pupil size will be negatively correlated with pupil </a:t>
            </a:r>
            <a:r>
              <a:rPr lang="en-US" sz="2400" dirty="0" smtClean="0"/>
              <a:t>size</a:t>
            </a:r>
            <a:endParaRPr lang="en-US" sz="2400" dirty="0"/>
          </a:p>
          <a:p>
            <a:pPr marL="342900" indent="-342900">
              <a:buFont typeface="Arial" panose="020B0604020202020204" pitchFamily="34" charset="0"/>
              <a:buChar char="•"/>
            </a:pPr>
            <a:r>
              <a:rPr lang="en-US" sz="2400" dirty="0" smtClean="0"/>
              <a:t>Hypothesis </a:t>
            </a:r>
            <a:r>
              <a:rPr lang="en-US" sz="2400" dirty="0"/>
              <a:t>2: The largest correlations will be derived from </a:t>
            </a:r>
            <a:r>
              <a:rPr lang="en-US" sz="2400" dirty="0" smtClean="0"/>
              <a:t>small or intermediate sized windows around the point of gaze</a:t>
            </a:r>
            <a:endParaRPr lang="en-US" sz="2400" dirty="0"/>
          </a:p>
          <a:p>
            <a:pPr marL="342900" indent="-342900">
              <a:buFont typeface="Arial" panose="020B0604020202020204" pitchFamily="34" charset="0"/>
              <a:buChar char="•"/>
            </a:pPr>
            <a:r>
              <a:rPr lang="en-US" sz="2400" dirty="0"/>
              <a:t>Hypothesis 3: </a:t>
            </a:r>
            <a:r>
              <a:rPr lang="en-US" sz="2400" dirty="0" smtClean="0"/>
              <a:t>There may be differences in the relative influence of red, green, and blue color channels</a:t>
            </a:r>
            <a:endParaRPr lang="en-US" sz="2400" dirty="0"/>
          </a:p>
        </p:txBody>
      </p:sp>
      <p:pic>
        <p:nvPicPr>
          <p:cNvPr id="28" name="Picture 27">
            <a:extLst>
              <a:ext uri="{FF2B5EF4-FFF2-40B4-BE49-F238E27FC236}">
                <a16:creationId xmlns:a16="http://schemas.microsoft.com/office/drawing/2014/main" xmlns="" id="{40ED0732-B2C7-4B32-BEA0-5FB7AAFC5663}"/>
              </a:ext>
            </a:extLst>
          </p:cNvPr>
          <p:cNvPicPr>
            <a:picLocks noChangeAspect="1"/>
          </p:cNvPicPr>
          <p:nvPr/>
        </p:nvPicPr>
        <p:blipFill>
          <a:blip r:embed="rId12" cstate="print"/>
          <a:stretch>
            <a:fillRect/>
          </a:stretch>
        </p:blipFill>
        <p:spPr>
          <a:xfrm>
            <a:off x="640824" y="16664870"/>
            <a:ext cx="6781800" cy="3816981"/>
          </a:xfrm>
          <a:prstGeom prst="rect">
            <a:avLst/>
          </a:prstGeom>
        </p:spPr>
      </p:pic>
      <p:pic>
        <p:nvPicPr>
          <p:cNvPr id="30" name="Picture 29">
            <a:extLst>
              <a:ext uri="{FF2B5EF4-FFF2-40B4-BE49-F238E27FC236}">
                <a16:creationId xmlns:a16="http://schemas.microsoft.com/office/drawing/2014/main" xmlns="" id="{A4E74095-0299-4EFF-A189-ABD687547E34}"/>
              </a:ext>
            </a:extLst>
          </p:cNvPr>
          <p:cNvPicPr>
            <a:picLocks noChangeAspect="1"/>
          </p:cNvPicPr>
          <p:nvPr/>
        </p:nvPicPr>
        <p:blipFill>
          <a:blip r:embed="rId12" cstate="print"/>
          <a:stretch>
            <a:fillRect/>
          </a:stretch>
        </p:blipFill>
        <p:spPr>
          <a:xfrm>
            <a:off x="8153400" y="16698630"/>
            <a:ext cx="6750154" cy="3799170"/>
          </a:xfrm>
          <a:prstGeom prst="rect">
            <a:avLst/>
          </a:prstGeom>
        </p:spPr>
      </p:pic>
      <p:pic>
        <p:nvPicPr>
          <p:cNvPr id="32" name="Picture 31">
            <a:extLst>
              <a:ext uri="{FF2B5EF4-FFF2-40B4-BE49-F238E27FC236}">
                <a16:creationId xmlns:a16="http://schemas.microsoft.com/office/drawing/2014/main" xmlns="" id="{A7F6BF21-04F0-48BE-86F7-A666EE5B2801}"/>
              </a:ext>
            </a:extLst>
          </p:cNvPr>
          <p:cNvPicPr>
            <a:picLocks noChangeAspect="1"/>
          </p:cNvPicPr>
          <p:nvPr/>
        </p:nvPicPr>
        <p:blipFill>
          <a:blip r:embed="rId13" cstate="print"/>
          <a:stretch>
            <a:fillRect/>
          </a:stretch>
        </p:blipFill>
        <p:spPr>
          <a:xfrm>
            <a:off x="892795" y="17190270"/>
            <a:ext cx="4340135" cy="713208"/>
          </a:xfrm>
          <a:prstGeom prst="rect">
            <a:avLst/>
          </a:prstGeom>
        </p:spPr>
      </p:pic>
      <p:pic>
        <p:nvPicPr>
          <p:cNvPr id="34" name="Picture 33">
            <a:extLst>
              <a:ext uri="{FF2B5EF4-FFF2-40B4-BE49-F238E27FC236}">
                <a16:creationId xmlns:a16="http://schemas.microsoft.com/office/drawing/2014/main" xmlns="" id="{718F05C6-D6F4-43D1-B0EA-3729214C64E2}"/>
              </a:ext>
            </a:extLst>
          </p:cNvPr>
          <p:cNvPicPr>
            <a:picLocks noChangeAspect="1"/>
          </p:cNvPicPr>
          <p:nvPr/>
        </p:nvPicPr>
        <p:blipFill>
          <a:blip r:embed="rId14" cstate="print"/>
          <a:stretch>
            <a:fillRect/>
          </a:stretch>
        </p:blipFill>
        <p:spPr>
          <a:xfrm>
            <a:off x="4505987" y="17903478"/>
            <a:ext cx="590697" cy="975005"/>
          </a:xfrm>
          <a:prstGeom prst="rect">
            <a:avLst/>
          </a:prstGeom>
        </p:spPr>
      </p:pic>
      <p:pic>
        <p:nvPicPr>
          <p:cNvPr id="36" name="Picture 35">
            <a:extLst>
              <a:ext uri="{FF2B5EF4-FFF2-40B4-BE49-F238E27FC236}">
                <a16:creationId xmlns:a16="http://schemas.microsoft.com/office/drawing/2014/main" xmlns="" id="{542CC8B5-4E27-40A7-B0FC-B00A927F8D9A}"/>
              </a:ext>
            </a:extLst>
          </p:cNvPr>
          <p:cNvPicPr>
            <a:picLocks noChangeAspect="1"/>
          </p:cNvPicPr>
          <p:nvPr/>
        </p:nvPicPr>
        <p:blipFill>
          <a:blip r:embed="rId15" cstate="print"/>
          <a:stretch>
            <a:fillRect/>
          </a:stretch>
        </p:blipFill>
        <p:spPr>
          <a:xfrm>
            <a:off x="4838622" y="18762877"/>
            <a:ext cx="436610" cy="453732"/>
          </a:xfrm>
          <a:prstGeom prst="rect">
            <a:avLst/>
          </a:prstGeom>
        </p:spPr>
      </p:pic>
      <p:pic>
        <p:nvPicPr>
          <p:cNvPr id="38" name="Picture 37">
            <a:extLst>
              <a:ext uri="{FF2B5EF4-FFF2-40B4-BE49-F238E27FC236}">
                <a16:creationId xmlns:a16="http://schemas.microsoft.com/office/drawing/2014/main" xmlns="" id="{334CFC25-C677-4022-A2DD-D34333C91608}"/>
              </a:ext>
            </a:extLst>
          </p:cNvPr>
          <p:cNvPicPr>
            <a:picLocks noChangeAspect="1"/>
          </p:cNvPicPr>
          <p:nvPr/>
        </p:nvPicPr>
        <p:blipFill>
          <a:blip r:embed="rId16" cstate="print"/>
          <a:stretch>
            <a:fillRect/>
          </a:stretch>
        </p:blipFill>
        <p:spPr>
          <a:xfrm>
            <a:off x="12375624" y="18797079"/>
            <a:ext cx="377113" cy="407898"/>
          </a:xfrm>
          <a:prstGeom prst="rect">
            <a:avLst/>
          </a:prstGeom>
        </p:spPr>
      </p:pic>
      <p:pic>
        <p:nvPicPr>
          <p:cNvPr id="42" name="Picture 41">
            <a:extLst>
              <a:ext uri="{FF2B5EF4-FFF2-40B4-BE49-F238E27FC236}">
                <a16:creationId xmlns:a16="http://schemas.microsoft.com/office/drawing/2014/main" xmlns="" id="{F662AEBA-B37C-4698-AD7D-D26F8B88C108}"/>
              </a:ext>
            </a:extLst>
          </p:cNvPr>
          <p:cNvPicPr>
            <a:picLocks noChangeAspect="1"/>
          </p:cNvPicPr>
          <p:nvPr/>
        </p:nvPicPr>
        <p:blipFill>
          <a:blip r:embed="rId17" cstate="print"/>
          <a:stretch>
            <a:fillRect/>
          </a:stretch>
        </p:blipFill>
        <p:spPr>
          <a:xfrm>
            <a:off x="12340432" y="18776128"/>
            <a:ext cx="447495" cy="428849"/>
          </a:xfrm>
          <a:prstGeom prst="rect">
            <a:avLst/>
          </a:prstGeom>
        </p:spPr>
      </p:pic>
      <p:pic>
        <p:nvPicPr>
          <p:cNvPr id="44" name="Picture 43">
            <a:extLst>
              <a:ext uri="{FF2B5EF4-FFF2-40B4-BE49-F238E27FC236}">
                <a16:creationId xmlns:a16="http://schemas.microsoft.com/office/drawing/2014/main" xmlns="" id="{D21F829E-8D68-4805-9031-80A0EBA1F490}"/>
              </a:ext>
            </a:extLst>
          </p:cNvPr>
          <p:cNvPicPr>
            <a:picLocks noChangeAspect="1"/>
          </p:cNvPicPr>
          <p:nvPr/>
        </p:nvPicPr>
        <p:blipFill>
          <a:blip r:embed="rId18" cstate="print"/>
          <a:stretch>
            <a:fillRect/>
          </a:stretch>
        </p:blipFill>
        <p:spPr>
          <a:xfrm>
            <a:off x="12180515" y="18629609"/>
            <a:ext cx="767327" cy="742837"/>
          </a:xfrm>
          <a:prstGeom prst="rect">
            <a:avLst/>
          </a:prstGeom>
        </p:spPr>
      </p:pic>
      <p:pic>
        <p:nvPicPr>
          <p:cNvPr id="46" name="Picture 45">
            <a:extLst>
              <a:ext uri="{FF2B5EF4-FFF2-40B4-BE49-F238E27FC236}">
                <a16:creationId xmlns:a16="http://schemas.microsoft.com/office/drawing/2014/main" xmlns="" id="{9CDE505D-96D4-4D5D-9D46-B0AEEABDED3F}"/>
              </a:ext>
            </a:extLst>
          </p:cNvPr>
          <p:cNvPicPr>
            <a:picLocks noChangeAspect="1"/>
          </p:cNvPicPr>
          <p:nvPr/>
        </p:nvPicPr>
        <p:blipFill>
          <a:blip r:embed="rId19" cstate="print"/>
          <a:stretch>
            <a:fillRect/>
          </a:stretch>
        </p:blipFill>
        <p:spPr>
          <a:xfrm>
            <a:off x="11906398" y="18371538"/>
            <a:ext cx="1315560" cy="1258977"/>
          </a:xfrm>
          <a:prstGeom prst="rect">
            <a:avLst/>
          </a:prstGeom>
        </p:spPr>
      </p:pic>
      <p:pic>
        <p:nvPicPr>
          <p:cNvPr id="48" name="Picture 47">
            <a:extLst>
              <a:ext uri="{FF2B5EF4-FFF2-40B4-BE49-F238E27FC236}">
                <a16:creationId xmlns:a16="http://schemas.microsoft.com/office/drawing/2014/main" xmlns="" id="{054AD3F5-6EC9-45D2-AE55-028796268BDB}"/>
              </a:ext>
            </a:extLst>
          </p:cNvPr>
          <p:cNvPicPr>
            <a:picLocks noChangeAspect="1"/>
          </p:cNvPicPr>
          <p:nvPr/>
        </p:nvPicPr>
        <p:blipFill>
          <a:blip r:embed="rId20" cstate="print"/>
          <a:stretch>
            <a:fillRect/>
          </a:stretch>
        </p:blipFill>
        <p:spPr>
          <a:xfrm>
            <a:off x="11661947" y="18126597"/>
            <a:ext cx="1804462" cy="1726291"/>
          </a:xfrm>
          <a:prstGeom prst="rect">
            <a:avLst/>
          </a:prstGeom>
        </p:spPr>
      </p:pic>
      <p:pic>
        <p:nvPicPr>
          <p:cNvPr id="52" name="Picture 51">
            <a:extLst>
              <a:ext uri="{FF2B5EF4-FFF2-40B4-BE49-F238E27FC236}">
                <a16:creationId xmlns:a16="http://schemas.microsoft.com/office/drawing/2014/main" xmlns="" id="{1416E0F5-CF08-483B-BAFB-87ECB23E288B}"/>
              </a:ext>
            </a:extLst>
          </p:cNvPr>
          <p:cNvPicPr>
            <a:picLocks noChangeAspect="1"/>
          </p:cNvPicPr>
          <p:nvPr/>
        </p:nvPicPr>
        <p:blipFill>
          <a:blip r:embed="rId21" cstate="print"/>
          <a:stretch>
            <a:fillRect/>
          </a:stretch>
        </p:blipFill>
        <p:spPr>
          <a:xfrm>
            <a:off x="11198091" y="17660199"/>
            <a:ext cx="2732173" cy="2625329"/>
          </a:xfrm>
          <a:prstGeom prst="rect">
            <a:avLst/>
          </a:prstGeom>
        </p:spPr>
      </p:pic>
      <p:sp>
        <p:nvSpPr>
          <p:cNvPr id="53" name="TextBox 52">
            <a:extLst>
              <a:ext uri="{FF2B5EF4-FFF2-40B4-BE49-F238E27FC236}">
                <a16:creationId xmlns:a16="http://schemas.microsoft.com/office/drawing/2014/main" xmlns="" id="{E14F0749-E62C-4162-868F-C2412E52669B}"/>
              </a:ext>
            </a:extLst>
          </p:cNvPr>
          <p:cNvSpPr txBox="1"/>
          <p:nvPr/>
        </p:nvSpPr>
        <p:spPr>
          <a:xfrm>
            <a:off x="914400" y="20955000"/>
            <a:ext cx="17145000" cy="1569660"/>
          </a:xfrm>
          <a:prstGeom prst="rect">
            <a:avLst/>
          </a:prstGeom>
          <a:noFill/>
        </p:spPr>
        <p:txBody>
          <a:bodyPr wrap="square" rtlCol="0">
            <a:spAutoFit/>
          </a:bodyPr>
          <a:lstStyle/>
          <a:p>
            <a:r>
              <a:rPr lang="en-US" sz="2400" b="1" u="sng" dirty="0" smtClean="0"/>
              <a:t>Analysis technique</a:t>
            </a:r>
            <a:endParaRPr lang="en-US" sz="2400" b="1" u="sng" dirty="0"/>
          </a:p>
          <a:p>
            <a:pPr marL="342900" indent="-342900">
              <a:buFont typeface="Arial" panose="020B0604020202020204" pitchFamily="34" charset="0"/>
              <a:buChar char="•"/>
            </a:pPr>
            <a:r>
              <a:rPr lang="en-US" sz="2400" dirty="0" smtClean="0"/>
              <a:t>We examined Pearson correlation coefficients between pupil size (black lines below) and mean R,G,B intensities</a:t>
            </a:r>
          </a:p>
          <a:p>
            <a:pPr marL="342900" indent="-342900">
              <a:buFont typeface="Arial" panose="020B0604020202020204" pitchFamily="34" charset="0"/>
              <a:buChar char="•"/>
            </a:pPr>
            <a:r>
              <a:rPr lang="en-US" sz="2400" dirty="0" smtClean="0"/>
              <a:t>As an example below, we found that blue (top) and red (bottom)</a:t>
            </a:r>
            <a:r>
              <a:rPr lang="en-US" sz="2400" dirty="0" smtClean="0"/>
              <a:t> channels were </a:t>
            </a:r>
            <a:r>
              <a:rPr lang="en-US" sz="2400" dirty="0"/>
              <a:t>negatively correlated with pupil size </a:t>
            </a:r>
          </a:p>
          <a:p>
            <a:pPr marL="342900" indent="-342900">
              <a:buFont typeface="Arial" panose="020B0604020202020204" pitchFamily="34" charset="0"/>
              <a:buChar char="•"/>
            </a:pPr>
            <a:r>
              <a:rPr lang="en-US" sz="2400" dirty="0" smtClean="0"/>
              <a:t>The blue channel had a much stronger negative correlation with pupil size than the red channel</a:t>
            </a:r>
            <a:endParaRPr lang="en-US" sz="2400" dirty="0"/>
          </a:p>
        </p:txBody>
      </p:sp>
      <p:sp>
        <p:nvSpPr>
          <p:cNvPr id="54" name="TextBox 53">
            <a:extLst>
              <a:ext uri="{FF2B5EF4-FFF2-40B4-BE49-F238E27FC236}">
                <a16:creationId xmlns:a16="http://schemas.microsoft.com/office/drawing/2014/main" xmlns="" id="{4D735092-1E35-42CA-97CC-6D008B661B9F}"/>
              </a:ext>
            </a:extLst>
          </p:cNvPr>
          <p:cNvSpPr txBox="1"/>
          <p:nvPr/>
        </p:nvSpPr>
        <p:spPr>
          <a:xfrm>
            <a:off x="20675730" y="4778276"/>
            <a:ext cx="14833470" cy="2308324"/>
          </a:xfrm>
          <a:prstGeom prst="rect">
            <a:avLst/>
          </a:prstGeom>
          <a:noFill/>
        </p:spPr>
        <p:txBody>
          <a:bodyPr wrap="square" rtlCol="0">
            <a:spAutoFit/>
          </a:bodyPr>
          <a:lstStyle/>
          <a:p>
            <a:r>
              <a:rPr lang="en-US" sz="2400" b="1" u="sng" dirty="0"/>
              <a:t>Does the relationship between pupil size and RGB values differ by window size?</a:t>
            </a:r>
          </a:p>
          <a:p>
            <a:pPr marL="342900" indent="-342900">
              <a:buFont typeface="Arial" panose="020B0604020202020204" pitchFamily="34" charset="0"/>
              <a:buChar char="•"/>
            </a:pPr>
            <a:r>
              <a:rPr lang="en-US" sz="2400" dirty="0"/>
              <a:t>The strongest correlations come from </a:t>
            </a:r>
            <a:r>
              <a:rPr lang="en-US" sz="2400" dirty="0" smtClean="0"/>
              <a:t>relatively broad window </a:t>
            </a:r>
            <a:r>
              <a:rPr lang="en-US" sz="2400" dirty="0"/>
              <a:t>sizes of </a:t>
            </a:r>
            <a:r>
              <a:rPr lang="en-US" sz="2400" dirty="0" smtClean="0"/>
              <a:t>500-700 pixels for blue and green channels</a:t>
            </a:r>
          </a:p>
          <a:p>
            <a:pPr marL="342900" indent="-342900">
              <a:buFont typeface="Arial" panose="020B0604020202020204" pitchFamily="34" charset="0"/>
              <a:buChar char="•"/>
            </a:pPr>
            <a:r>
              <a:rPr lang="en-US" sz="2400" dirty="0" smtClean="0"/>
              <a:t>The red channel had a weaker influence on pupil size and a narrower influence over space around the gaze point that peaked around 300 pixels in size.</a:t>
            </a:r>
            <a:endParaRPr lang="en-US" sz="2400" dirty="0"/>
          </a:p>
          <a:p>
            <a:pPr marL="342900" indent="-342900">
              <a:buFont typeface="Arial" panose="020B0604020202020204" pitchFamily="34" charset="0"/>
              <a:buChar char="•"/>
            </a:pPr>
            <a:r>
              <a:rPr lang="en-US" sz="2400" dirty="0" smtClean="0"/>
              <a:t>These r</a:t>
            </a:r>
            <a:r>
              <a:rPr lang="en-US" sz="2400" dirty="0" smtClean="0"/>
              <a:t>elationships were extremely consistent </a:t>
            </a:r>
            <a:r>
              <a:rPr lang="en-US" sz="2400" dirty="0"/>
              <a:t>across </a:t>
            </a:r>
            <a:r>
              <a:rPr lang="en-US" sz="2400" dirty="0" smtClean="0"/>
              <a:t>subjects (n=35)</a:t>
            </a:r>
            <a:endParaRPr lang="en-US" sz="2400" dirty="0"/>
          </a:p>
        </p:txBody>
      </p:sp>
      <p:sp>
        <p:nvSpPr>
          <p:cNvPr id="55" name="TextBox 54">
            <a:extLst>
              <a:ext uri="{FF2B5EF4-FFF2-40B4-BE49-F238E27FC236}">
                <a16:creationId xmlns:a16="http://schemas.microsoft.com/office/drawing/2014/main" xmlns="" id="{CEB50570-ED2E-4D85-82CE-AA8285A37338}"/>
              </a:ext>
            </a:extLst>
          </p:cNvPr>
          <p:cNvSpPr txBox="1"/>
          <p:nvPr/>
        </p:nvSpPr>
        <p:spPr>
          <a:xfrm>
            <a:off x="20497800" y="12723548"/>
            <a:ext cx="15240000" cy="2677656"/>
          </a:xfrm>
          <a:prstGeom prst="rect">
            <a:avLst/>
          </a:prstGeom>
          <a:noFill/>
        </p:spPr>
        <p:txBody>
          <a:bodyPr wrap="square" rtlCol="0">
            <a:spAutoFit/>
          </a:bodyPr>
          <a:lstStyle/>
          <a:p>
            <a:r>
              <a:rPr lang="en-US" sz="2400" b="1" u="sng" dirty="0"/>
              <a:t>Does the relationship between pupil size and RGB values differ by pixel spatial location?</a:t>
            </a:r>
          </a:p>
          <a:p>
            <a:pPr marL="342900" indent="-342900">
              <a:buFont typeface="Arial" panose="020B0604020202020204" pitchFamily="34" charset="0"/>
              <a:buChar char="•"/>
            </a:pPr>
            <a:r>
              <a:rPr lang="en-US" sz="2400" dirty="0"/>
              <a:t>A pixel-by-pixel correlation analysis shows that pixels above fixation are </a:t>
            </a:r>
            <a:r>
              <a:rPr lang="en-US" sz="2400" dirty="0" smtClean="0"/>
              <a:t>most negatively </a:t>
            </a:r>
            <a:r>
              <a:rPr lang="en-US" sz="2400" dirty="0"/>
              <a:t>correlated with pupil size while below the fixation is positively correlated</a:t>
            </a:r>
          </a:p>
          <a:p>
            <a:pPr marL="342900" indent="-342900">
              <a:buFont typeface="Arial" panose="020B0604020202020204" pitchFamily="34" charset="0"/>
              <a:buChar char="•"/>
            </a:pPr>
            <a:r>
              <a:rPr lang="en-US" sz="2400" dirty="0"/>
              <a:t>This relationship is consistent across </a:t>
            </a:r>
            <a:r>
              <a:rPr lang="en-US" sz="2400" dirty="0" smtClean="0"/>
              <a:t>most subjects</a:t>
            </a:r>
            <a:endParaRPr lang="en-US" sz="2400" dirty="0"/>
          </a:p>
          <a:p>
            <a:pPr marL="342900" indent="-342900">
              <a:buFont typeface="Arial" panose="020B0604020202020204" pitchFamily="34" charset="0"/>
              <a:buChar char="•"/>
            </a:pPr>
            <a:r>
              <a:rPr lang="en-US" sz="2400" dirty="0"/>
              <a:t>This may be due to a “blue sky” </a:t>
            </a:r>
            <a:r>
              <a:rPr lang="en-US" sz="2400" dirty="0" smtClean="0"/>
              <a:t>effect</a:t>
            </a:r>
            <a:r>
              <a:rPr lang="en-US" sz="2400" dirty="0" smtClean="0"/>
              <a:t> </a:t>
            </a:r>
            <a:r>
              <a:rPr lang="en-US" sz="2400" dirty="0" smtClean="0"/>
              <a:t>whereby eye movements to regions near the horizon with bright blue sky caused a strong constriction response of the pupil.</a:t>
            </a:r>
            <a:endParaRPr lang="en-US" sz="2400" dirty="0"/>
          </a:p>
          <a:p>
            <a:pPr marL="342900" indent="-342900">
              <a:buFont typeface="Arial" panose="020B0604020202020204" pitchFamily="34" charset="0"/>
              <a:buChar char="•"/>
            </a:pPr>
            <a:endParaRPr lang="en-US" sz="2400" dirty="0"/>
          </a:p>
        </p:txBody>
      </p:sp>
      <p:pic>
        <p:nvPicPr>
          <p:cNvPr id="57" name="Picture 56">
            <a:extLst>
              <a:ext uri="{FF2B5EF4-FFF2-40B4-BE49-F238E27FC236}">
                <a16:creationId xmlns:a16="http://schemas.microsoft.com/office/drawing/2014/main" xmlns="" id="{3E194FC9-C1E4-4F9B-A2F6-F472B56B6851}"/>
              </a:ext>
            </a:extLst>
          </p:cNvPr>
          <p:cNvPicPr>
            <a:picLocks noChangeAspect="1"/>
          </p:cNvPicPr>
          <p:nvPr/>
        </p:nvPicPr>
        <p:blipFill>
          <a:blip r:embed="rId22" cstate="print"/>
          <a:stretch>
            <a:fillRect/>
          </a:stretch>
        </p:blipFill>
        <p:spPr>
          <a:xfrm>
            <a:off x="30480000" y="17592172"/>
            <a:ext cx="60965" cy="85351"/>
          </a:xfrm>
          <a:prstGeom prst="rect">
            <a:avLst/>
          </a:prstGeom>
        </p:spPr>
      </p:pic>
      <p:pic>
        <p:nvPicPr>
          <p:cNvPr id="59" name="Picture 58">
            <a:extLst>
              <a:ext uri="{FF2B5EF4-FFF2-40B4-BE49-F238E27FC236}">
                <a16:creationId xmlns:a16="http://schemas.microsoft.com/office/drawing/2014/main" xmlns="" id="{9811709A-2E15-4AC4-8FB6-CFAC723AE793}"/>
              </a:ext>
            </a:extLst>
          </p:cNvPr>
          <p:cNvPicPr>
            <a:picLocks noChangeAspect="1"/>
          </p:cNvPicPr>
          <p:nvPr/>
        </p:nvPicPr>
        <p:blipFill>
          <a:blip r:embed="rId23" cstate="print"/>
          <a:stretch>
            <a:fillRect/>
          </a:stretch>
        </p:blipFill>
        <p:spPr>
          <a:xfrm>
            <a:off x="26128759" y="16541638"/>
            <a:ext cx="4207528" cy="1003630"/>
          </a:xfrm>
          <a:prstGeom prst="rect">
            <a:avLst/>
          </a:prstGeom>
        </p:spPr>
      </p:pic>
      <p:pic>
        <p:nvPicPr>
          <p:cNvPr id="61" name="Picture 60">
            <a:extLst>
              <a:ext uri="{FF2B5EF4-FFF2-40B4-BE49-F238E27FC236}">
                <a16:creationId xmlns:a16="http://schemas.microsoft.com/office/drawing/2014/main" xmlns="" id="{02257F73-DE0A-4B85-B5A4-ED8686D355CB}"/>
              </a:ext>
            </a:extLst>
          </p:cNvPr>
          <p:cNvPicPr>
            <a:picLocks noChangeAspect="1"/>
          </p:cNvPicPr>
          <p:nvPr/>
        </p:nvPicPr>
        <p:blipFill>
          <a:blip r:embed="rId24" cstate="print"/>
          <a:stretch>
            <a:fillRect/>
          </a:stretch>
        </p:blipFill>
        <p:spPr>
          <a:xfrm>
            <a:off x="30540965" y="16509805"/>
            <a:ext cx="2645893" cy="1030313"/>
          </a:xfrm>
          <a:prstGeom prst="rect">
            <a:avLst/>
          </a:prstGeom>
        </p:spPr>
      </p:pic>
      <p:sp>
        <p:nvSpPr>
          <p:cNvPr id="31" name="TextBox 30">
            <a:extLst>
              <a:ext uri="{FF2B5EF4-FFF2-40B4-BE49-F238E27FC236}">
                <a16:creationId xmlns:a16="http://schemas.microsoft.com/office/drawing/2014/main" xmlns="" id="{328526D6-B2C6-4AFD-9DBE-6E08A9258645}"/>
              </a:ext>
            </a:extLst>
          </p:cNvPr>
          <p:cNvSpPr txBox="1"/>
          <p:nvPr/>
        </p:nvSpPr>
        <p:spPr>
          <a:xfrm>
            <a:off x="990600" y="4800600"/>
            <a:ext cx="15240000" cy="2862322"/>
          </a:xfrm>
          <a:prstGeom prst="rect">
            <a:avLst/>
          </a:prstGeom>
          <a:noFill/>
        </p:spPr>
        <p:txBody>
          <a:bodyPr wrap="square" rtlCol="0">
            <a:spAutoFit/>
          </a:bodyPr>
          <a:lstStyle/>
          <a:p>
            <a:pPr>
              <a:lnSpc>
                <a:spcPct val="150000"/>
              </a:lnSpc>
            </a:pPr>
            <a:r>
              <a:rPr lang="en-US" sz="2400" b="1" u="sng" dirty="0" smtClean="0"/>
              <a:t>Introduction</a:t>
            </a:r>
            <a:endParaRPr lang="en-US" sz="2400" b="1" u="sng" dirty="0"/>
          </a:p>
          <a:p>
            <a:pPr marL="342900" indent="-342900">
              <a:buFont typeface="Arial" panose="020B0604020202020204" pitchFamily="34" charset="0"/>
              <a:buChar char="•"/>
            </a:pPr>
            <a:r>
              <a:rPr lang="en-US" sz="2400" dirty="0" smtClean="0"/>
              <a:t>Pupil size is influeced by cognitive factors like mental load and decision making, but also by non-cognitive factors like luminance and visual scene properties.</a:t>
            </a:r>
          </a:p>
          <a:p>
            <a:pPr marL="342900" indent="-342900">
              <a:buFont typeface="Arial" panose="020B0604020202020204" pitchFamily="34" charset="0"/>
              <a:buChar char="•"/>
            </a:pPr>
            <a:r>
              <a:rPr lang="en-US" sz="2400" dirty="0" smtClean="0"/>
              <a:t>Better models are needed to account for the impact of luminance in dynamic and ecologically valid contexts in order to transition pupillometry-based technologies outside of the controlled laboratory environment.</a:t>
            </a:r>
          </a:p>
          <a:p>
            <a:pPr marL="342900" indent="-342900">
              <a:buFont typeface="Arial" panose="020B0604020202020204" pitchFamily="34" charset="0"/>
              <a:buChar char="•"/>
            </a:pPr>
            <a:r>
              <a:rPr lang="en-US" sz="2400" dirty="0" smtClean="0"/>
              <a:t>We investigated the influence of visual scene properties derived from Red, Green and Blue (RGB) channel intensities on pupil size changes during a 12 minute navigation task through a rich 3D virtual environment.</a:t>
            </a:r>
            <a:endParaRPr lang="en-US" sz="2400" dirty="0"/>
          </a:p>
        </p:txBody>
      </p:sp>
      <p:sp>
        <p:nvSpPr>
          <p:cNvPr id="33" name="TextBox 32"/>
          <p:cNvSpPr txBox="1"/>
          <p:nvPr/>
        </p:nvSpPr>
        <p:spPr>
          <a:xfrm>
            <a:off x="20116800" y="16002000"/>
            <a:ext cx="4334072" cy="461665"/>
          </a:xfrm>
          <a:prstGeom prst="rect">
            <a:avLst/>
          </a:prstGeom>
          <a:noFill/>
        </p:spPr>
        <p:txBody>
          <a:bodyPr wrap="none" rtlCol="0">
            <a:spAutoFit/>
          </a:bodyPr>
          <a:lstStyle/>
          <a:p>
            <a:r>
              <a:rPr lang="en-US" sz="2400" dirty="0" smtClean="0"/>
              <a:t>SINGLE SUBJECT EXAMPLE</a:t>
            </a:r>
            <a:endParaRPr lang="en-US" sz="2400" dirty="0"/>
          </a:p>
        </p:txBody>
      </p:sp>
      <p:sp>
        <p:nvSpPr>
          <p:cNvPr id="35" name="TextBox 34"/>
          <p:cNvSpPr txBox="1"/>
          <p:nvPr/>
        </p:nvSpPr>
        <p:spPr>
          <a:xfrm>
            <a:off x="20193000" y="20040600"/>
            <a:ext cx="4060342" cy="461665"/>
          </a:xfrm>
          <a:prstGeom prst="rect">
            <a:avLst/>
          </a:prstGeom>
          <a:noFill/>
        </p:spPr>
        <p:txBody>
          <a:bodyPr wrap="none" rtlCol="0">
            <a:spAutoFit/>
          </a:bodyPr>
          <a:lstStyle/>
          <a:p>
            <a:r>
              <a:rPr lang="en-US" sz="2400" dirty="0" smtClean="0"/>
              <a:t>GROUP-AVERAGED MAPS</a:t>
            </a:r>
            <a:endParaRPr lang="en-US" sz="2400" dirty="0"/>
          </a:p>
        </p:txBody>
      </p:sp>
      <p:sp>
        <p:nvSpPr>
          <p:cNvPr id="37" name="TextBox 36">
            <a:extLst>
              <a:ext uri="{FF2B5EF4-FFF2-40B4-BE49-F238E27FC236}">
                <a16:creationId xmlns:a16="http://schemas.microsoft.com/office/drawing/2014/main" xmlns="" id="{328526D6-B2C6-4AFD-9DBE-6E08A9258645}"/>
              </a:ext>
            </a:extLst>
          </p:cNvPr>
          <p:cNvSpPr txBox="1"/>
          <p:nvPr/>
        </p:nvSpPr>
        <p:spPr>
          <a:xfrm>
            <a:off x="20497800" y="23774400"/>
            <a:ext cx="15468600" cy="2492990"/>
          </a:xfrm>
          <a:prstGeom prst="rect">
            <a:avLst/>
          </a:prstGeom>
          <a:noFill/>
        </p:spPr>
        <p:txBody>
          <a:bodyPr wrap="square" rtlCol="0">
            <a:spAutoFit/>
          </a:bodyPr>
          <a:lstStyle/>
          <a:p>
            <a:pPr>
              <a:lnSpc>
                <a:spcPct val="150000"/>
              </a:lnSpc>
            </a:pPr>
            <a:r>
              <a:rPr lang="en-US" sz="2400" b="1" u="sng" dirty="0" smtClean="0"/>
              <a:t>Conclusion</a:t>
            </a:r>
            <a:endParaRPr lang="en-US" sz="2400" b="1" u="sng" dirty="0"/>
          </a:p>
          <a:p>
            <a:pPr marL="342900" indent="-342900">
              <a:buFont typeface="Arial" panose="020B0604020202020204" pitchFamily="34" charset="0"/>
              <a:buChar char="•"/>
            </a:pPr>
            <a:r>
              <a:rPr lang="en-US" sz="2400" dirty="0" smtClean="0"/>
              <a:t>The blue channel had the largest impact on pupil size whereas red channel had a much weaker influence</a:t>
            </a:r>
          </a:p>
          <a:p>
            <a:pPr marL="342900" indent="-342900">
              <a:buFont typeface="Arial" panose="020B0604020202020204" pitchFamily="34" charset="0"/>
              <a:buChar char="•"/>
            </a:pPr>
            <a:r>
              <a:rPr lang="en-US" sz="2400" dirty="0" smtClean="0"/>
              <a:t>Specifically, blue pixels above fixation tended to be most predictive of pupil size, which we hypothesize is due to the brightness of the blue sky in causing pupil constrictions when subjects looked near the horizon.</a:t>
            </a:r>
          </a:p>
          <a:p>
            <a:pPr marL="342900" indent="-342900">
              <a:buFont typeface="Arial" panose="020B0604020202020204" pitchFamily="34" charset="0"/>
              <a:buChar char="•"/>
            </a:pPr>
            <a:r>
              <a:rPr lang="en-US" sz="2400" dirty="0" smtClean="0"/>
              <a:t>We can use this knowledge to develop better models of the influence of visual scene properties on pupil size, and then we can better estimate cognitive-driven changes to pupil size.</a:t>
            </a:r>
            <a:endParaRPr lang="en-US" sz="2400" dirty="0"/>
          </a:p>
        </p:txBody>
      </p:sp>
      <p:sp>
        <p:nvSpPr>
          <p:cNvPr id="39" name="TextBox 38"/>
          <p:cNvSpPr txBox="1"/>
          <p:nvPr/>
        </p:nvSpPr>
        <p:spPr>
          <a:xfrm>
            <a:off x="14097000" y="3276600"/>
            <a:ext cx="12017392" cy="646331"/>
          </a:xfrm>
          <a:prstGeom prst="rect">
            <a:avLst/>
          </a:prstGeom>
          <a:noFill/>
        </p:spPr>
        <p:txBody>
          <a:bodyPr wrap="none" rtlCol="0">
            <a:spAutoFit/>
          </a:bodyPr>
          <a:lstStyle/>
          <a:p>
            <a:r>
              <a:rPr lang="en-US" sz="3600" dirty="0" smtClean="0"/>
              <a:t>Peter Hanson, Russell Cohen Hoffing, Steven M Thurman</a:t>
            </a:r>
            <a:endParaRPr lang="en-US" sz="3600" dirty="0"/>
          </a:p>
        </p:txBody>
      </p:sp>
    </p:spTree>
    <p:extLst>
      <p:ext uri="{BB962C8B-B14F-4D97-AF65-F5344CB8AC3E}">
        <p14:creationId xmlns:p14="http://schemas.microsoft.com/office/powerpoint/2010/main" xmlns="" val="254091669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D34B4DF0607E34FB5A72770E7B92093" ma:contentTypeVersion="6" ma:contentTypeDescription="Create a new document." ma:contentTypeScope="" ma:versionID="5adfc42f231cb0fcb0a5a4fb12ea751f">
  <xsd:schema xmlns:xsd="http://www.w3.org/2001/XMLSchema" xmlns:xs="http://www.w3.org/2001/XMLSchema" xmlns:p="http://schemas.microsoft.com/office/2006/metadata/properties" xmlns:ns2="5ca1fbc8-6b23-4cd6-8357-86b605cae8cf" xmlns:ns3="a5516861-062b-4aa8-9ec1-bab2ee8929c3" xmlns:ns4="ceb72ac4-c947-49e6-b112-42a79142e102" targetNamespace="http://schemas.microsoft.com/office/2006/metadata/properties" ma:root="true" ma:fieldsID="762fec5251500b0afc3b90de68dd52cc" ns2:_="" ns3:_="" ns4:_="">
    <xsd:import namespace="5ca1fbc8-6b23-4cd6-8357-86b605cae8cf"/>
    <xsd:import namespace="a5516861-062b-4aa8-9ec1-bab2ee8929c3"/>
    <xsd:import namespace="ceb72ac4-c947-49e6-b112-42a79142e102"/>
    <xsd:element name="properties">
      <xsd:complexType>
        <xsd:sequence>
          <xsd:element name="documentManagement">
            <xsd:complexType>
              <xsd:all>
                <xsd:element ref="ns2:_dlc_DocId" minOccurs="0"/>
                <xsd:element ref="ns2:_dlc_DocIdUrl" minOccurs="0"/>
                <xsd:element ref="ns2:_dlc_DocIdPersistId" minOccurs="0"/>
                <xsd:element ref="ns3:Document_x0020_Type"/>
                <xsd:element ref="ns3:Program" minOccurs="0"/>
                <xsd:element ref="ns2:TaxKeywordTaxHTField" minOccurs="0"/>
                <xsd:element ref="ns2:TaxCatchAll" minOccurs="0"/>
                <xsd:element ref="ns4: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a1fbc8-6b23-4cd6-8357-86b605cae8cf"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TaxKeywordTaxHTField" ma:index="14" nillable="true" ma:taxonomy="true" ma:internalName="TaxKeywordTaxHTField" ma:taxonomyFieldName="TaxKeyword" ma:displayName="Enterprise Keywords" ma:fieldId="{23f27201-bee3-471e-b2e7-b64fd8b7ca38}" ma:taxonomyMulti="true" ma:sspId="542f9d51-3efc-4aa1-97ec-daf94d1368b2" ma:termSetId="00000000-0000-0000-0000-000000000000" ma:anchorId="00000000-0000-0000-0000-000000000000" ma:open="true" ma:isKeyword="true">
      <xsd:complexType>
        <xsd:sequence>
          <xsd:element ref="pc:Terms" minOccurs="0" maxOccurs="1"/>
        </xsd:sequence>
      </xsd:complexType>
    </xsd:element>
    <xsd:element name="TaxCatchAll" ma:index="15" nillable="true" ma:displayName="Taxonomy Catch All Column" ma:hidden="true" ma:list="{38d1bb4e-7920-4676-96aa-147fe2d84d9f}" ma:internalName="TaxCatchAll" ma:showField="CatchAllData" ma:web="5ca1fbc8-6b23-4cd6-8357-86b605cae8cf">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5516861-062b-4aa8-9ec1-bab2ee8929c3" elementFormDefault="qualified">
    <xsd:import namespace="http://schemas.microsoft.com/office/2006/documentManagement/types"/>
    <xsd:import namespace="http://schemas.microsoft.com/office/infopath/2007/PartnerControls"/>
    <xsd:element name="Document_x0020_Type" ma:index="11" ma:displayName="Document Type" ma:default="Student Program" ma:format="Dropdown" ma:internalName="Document_x0020_Type">
      <xsd:simpleType>
        <xsd:restriction base="dms:Choice">
          <xsd:enumeration value="Student Program"/>
          <xsd:enumeration value="Faculty Program"/>
          <xsd:enumeration value="Professional Development"/>
          <xsd:enumeration value="EPA"/>
          <xsd:enumeration value="Symposium"/>
        </xsd:restriction>
      </xsd:simpleType>
    </xsd:element>
    <xsd:element name="Program" ma:index="12" nillable="true" ma:displayName="Program" ma:default="CQL" ma:format="RadioButtons" ma:internalName="Program">
      <xsd:simpleType>
        <xsd:restriction base="dms:Choice">
          <xsd:enumeration value="CQL"/>
          <xsd:enumeration value="SEAP"/>
          <xsd:enumeration value="UCEP"/>
          <xsd:enumeration value="ROTC"/>
          <xsd:enumeration value="SSE"/>
          <xsd:enumeration value="DOD HBCU/MI Student Program"/>
          <xsd:enumeration value="DOD HBCU/MI Faculty Program"/>
          <xsd:enumeration value="FFRT"/>
          <xsd:enumeration value="Career Development"/>
          <xsd:enumeration value="Summer Student Symposium"/>
          <xsd:enumeration value="Educational Partnership"/>
          <xsd:enumeration value="All Student Programs"/>
          <xsd:enumeration value="All Faculty Programs"/>
        </xsd:restriction>
      </xsd:simpleType>
    </xsd:element>
  </xsd:schema>
  <xsd:schema xmlns:xsd="http://www.w3.org/2001/XMLSchema" xmlns:xs="http://www.w3.org/2001/XMLSchema" xmlns:dms="http://schemas.microsoft.com/office/2006/documentManagement/types" xmlns:pc="http://schemas.microsoft.com/office/infopath/2007/PartnerControls" targetNamespace="ceb72ac4-c947-49e6-b112-42a79142e102" elementFormDefault="qualified">
    <xsd:import namespace="http://schemas.microsoft.com/office/2006/documentManagement/types"/>
    <xsd:import namespace="http://schemas.microsoft.com/office/infopath/2007/PartnerControls"/>
    <xsd:element name="SharedWithUsers" ma:index="16"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TaxKeywordTaxHTField xmlns="5ca1fbc8-6b23-4cd6-8357-86b605cae8cf">
      <Terms xmlns="http://schemas.microsoft.com/office/infopath/2007/PartnerControls"/>
    </TaxKeywordTaxHTField>
    <Document_x0020_Type xmlns="a5516861-062b-4aa8-9ec1-bab2ee8929c3">Symposium</Document_x0020_Type>
    <TaxCatchAll xmlns="5ca1fbc8-6b23-4cd6-8357-86b605cae8cf"/>
    <Program xmlns="a5516861-062b-4aa8-9ec1-bab2ee8929c3">Summer Student Symposium</Program>
    <_dlc_DocId xmlns="5ca1fbc8-6b23-4cd6-8357-86b605cae8cf">AXT6CZWE76DF-40-287</_dlc_DocId>
    <_dlc_DocIdUrl xmlns="5ca1fbc8-6b23-4cd6-8357-86b605cae8cf">
      <Url>https://arl.apgea.army.mil/bpm/ARLStudentPrograms/OSP/_layouts/15/DocIdRedir.aspx?ID=AXT6CZWE76DF-40-287</Url>
      <Description>AXT6CZWE76DF-40-287</Description>
    </_dlc_DocIdUrl>
  </documentManagement>
</p:properties>
</file>

<file path=customXml/itemProps1.xml><?xml version="1.0" encoding="utf-8"?>
<ds:datastoreItem xmlns:ds="http://schemas.openxmlformats.org/officeDocument/2006/customXml" ds:itemID="{135238C8-E65E-474B-9037-16D34C684B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a1fbc8-6b23-4cd6-8357-86b605cae8cf"/>
    <ds:schemaRef ds:uri="a5516861-062b-4aa8-9ec1-bab2ee8929c3"/>
    <ds:schemaRef ds:uri="ceb72ac4-c947-49e6-b112-42a79142e10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E67A54-87CD-4D6B-9FA7-CE08DB89BE6D}">
  <ds:schemaRefs>
    <ds:schemaRef ds:uri="http://schemas.microsoft.com/sharepoint/events"/>
  </ds:schemaRefs>
</ds:datastoreItem>
</file>

<file path=customXml/itemProps3.xml><?xml version="1.0" encoding="utf-8"?>
<ds:datastoreItem xmlns:ds="http://schemas.openxmlformats.org/officeDocument/2006/customXml" ds:itemID="{0C10F4C0-8C0B-4109-9B83-C4A27A229AD2}">
  <ds:schemaRefs>
    <ds:schemaRef ds:uri="http://schemas.microsoft.com/sharepoint/v3/contenttype/forms"/>
  </ds:schemaRefs>
</ds:datastoreItem>
</file>

<file path=customXml/itemProps4.xml><?xml version="1.0" encoding="utf-8"?>
<ds:datastoreItem xmlns:ds="http://schemas.openxmlformats.org/officeDocument/2006/customXml" ds:itemID="{59D6B0F9-408E-44FC-84F2-26787EADD0BF}">
  <ds:schemaRefs>
    <ds:schemaRef ds:uri="http://purl.org/dc/elements/1.1/"/>
    <ds:schemaRef ds:uri="5ca1fbc8-6b23-4cd6-8357-86b605cae8cf"/>
    <ds:schemaRef ds:uri="http://schemas.microsoft.com/office/2006/metadata/properties"/>
    <ds:schemaRef ds:uri="http://purl.org/dc/terms/"/>
    <ds:schemaRef ds:uri="a5516861-062b-4aa8-9ec1-bab2ee8929c3"/>
    <ds:schemaRef ds:uri="http://schemas.microsoft.com/office/infopath/2007/PartnerControls"/>
    <ds:schemaRef ds:uri="http://schemas.microsoft.com/office/2006/documentManagement/types"/>
    <ds:schemaRef ds:uri="http://schemas.openxmlformats.org/package/2006/metadata/core-properties"/>
    <ds:schemaRef ds:uri="ceb72ac4-c947-49e6-b112-42a79142e10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2600</TotalTime>
  <Words>658</Words>
  <Application>Microsoft Office PowerPoint</Application>
  <PresentationFormat>Custom</PresentationFormat>
  <Paragraphs>52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1_Office Theme</vt:lpstr>
      <vt:lpstr>The influence of dynamic Visual scene statistics on pupil size</vt:lpstr>
    </vt:vector>
  </TitlesOfParts>
  <Company>U.S. Army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PosterTemplate-H30x40</dc:title>
  <dc:creator>Kathy.Zubey</dc:creator>
  <cp:keywords/>
  <cp:lastModifiedBy>Steven Thurman</cp:lastModifiedBy>
  <cp:revision>140</cp:revision>
  <cp:lastPrinted>2016-02-12T13:43:11Z</cp:lastPrinted>
  <dcterms:created xsi:type="dcterms:W3CDTF">2012-04-13T20:02:24Z</dcterms:created>
  <dcterms:modified xsi:type="dcterms:W3CDTF">2020-07-21T05:28:19Z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0x010100CD34B4DF0607E34FB5A72770E7B92093</vt:lpwstr>
  </property>
  <property fmtid="{D5CDD505-2E9C-101B-9397-08002B2CF9AE}" pid="3" name="_dlc_DocIdItemGuid">
    <vt:lpwstr>a5f4ebc0-34ff-4d22-8b74-3b3b10eda12f</vt:lpwstr>
  </property>
  <property fmtid="{D5CDD505-2E9C-101B-9397-08002B2CF9AE}" pid="4" name="TaxKeyword">
    <vt:lpwstr/>
  </property>
</Properties>
</file>

<file path=docProps/thumbnail.jpeg>
</file>